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03"/>
  </p:notesMasterIdLst>
  <p:handoutMasterIdLst>
    <p:handoutMasterId r:id="rId104"/>
  </p:handoutMasterIdLst>
  <p:sldIdLst>
    <p:sldId id="631" r:id="rId70"/>
    <p:sldId id="646" r:id="rId71"/>
    <p:sldId id="636" r:id="rId72"/>
    <p:sldId id="647" r:id="rId73"/>
    <p:sldId id="648" r:id="rId74"/>
    <p:sldId id="649" r:id="rId75"/>
    <p:sldId id="650" r:id="rId76"/>
    <p:sldId id="651" r:id="rId77"/>
    <p:sldId id="652" r:id="rId78"/>
    <p:sldId id="653" r:id="rId79"/>
    <p:sldId id="637" r:id="rId80"/>
    <p:sldId id="654" r:id="rId81"/>
    <p:sldId id="655" r:id="rId82"/>
    <p:sldId id="638" r:id="rId83"/>
    <p:sldId id="639" r:id="rId84"/>
    <p:sldId id="656" r:id="rId85"/>
    <p:sldId id="657" r:id="rId86"/>
    <p:sldId id="640" r:id="rId87"/>
    <p:sldId id="642" r:id="rId88"/>
    <p:sldId id="641" r:id="rId89"/>
    <p:sldId id="658" r:id="rId90"/>
    <p:sldId id="666" r:id="rId91"/>
    <p:sldId id="643" r:id="rId92"/>
    <p:sldId id="659" r:id="rId93"/>
    <p:sldId id="660" r:id="rId94"/>
    <p:sldId id="661" r:id="rId95"/>
    <p:sldId id="662" r:id="rId96"/>
    <p:sldId id="644" r:id="rId97"/>
    <p:sldId id="663" r:id="rId98"/>
    <p:sldId id="645" r:id="rId99"/>
    <p:sldId id="664" r:id="rId100"/>
    <p:sldId id="665" r:id="rId101"/>
    <p:sldId id="635"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00" autoAdjust="0"/>
    <p:restoredTop sz="76166" autoAdjust="0"/>
  </p:normalViewPr>
  <p:slideViewPr>
    <p:cSldViewPr snapToGrid="0" snapToObjects="1" showGuides="1">
      <p:cViewPr varScale="1">
        <p:scale>
          <a:sx n="89" d="100"/>
          <a:sy n="89" d="100"/>
        </p:scale>
        <p:origin x="392" y="16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slide" Target="slides/slide20.xml"/><Relationship Id="rId16" Type="http://schemas.openxmlformats.org/officeDocument/2006/relationships/customXml" Target="../customXml/item16.xml"/><Relationship Id="rId107" Type="http://schemas.openxmlformats.org/officeDocument/2006/relationships/theme" Target="theme/theme1.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102" Type="http://schemas.openxmlformats.org/officeDocument/2006/relationships/slide" Target="slides/slide33.xml"/><Relationship Id="rId5" Type="http://schemas.openxmlformats.org/officeDocument/2006/relationships/customXml" Target="../customXml/item5.xml"/><Relationship Id="rId90" Type="http://schemas.openxmlformats.org/officeDocument/2006/relationships/slide" Target="slides/slide21.xml"/><Relationship Id="rId95" Type="http://schemas.openxmlformats.org/officeDocument/2006/relationships/slide" Target="slides/slide26.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slideMaster" Target="slideMasters/slideMaster1.xml"/><Relationship Id="rId80" Type="http://schemas.openxmlformats.org/officeDocument/2006/relationships/slide" Target="slides/slide11.xml"/><Relationship Id="rId85" Type="http://schemas.openxmlformats.org/officeDocument/2006/relationships/slide" Target="slides/slide16.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slide" Target="slides/slide19.xml"/><Relationship Id="rId91" Type="http://schemas.openxmlformats.org/officeDocument/2006/relationships/slide" Target="slides/slide22.xml"/><Relationship Id="rId96"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94" Type="http://schemas.openxmlformats.org/officeDocument/2006/relationships/slide" Target="slides/slide25.xml"/><Relationship Id="rId99" Type="http://schemas.openxmlformats.org/officeDocument/2006/relationships/slide" Target="slides/slide30.xml"/><Relationship Id="rId101" Type="http://schemas.openxmlformats.org/officeDocument/2006/relationships/slide" Target="slides/slide32.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97" Type="http://schemas.openxmlformats.org/officeDocument/2006/relationships/slide" Target="slides/slide28.xml"/><Relationship Id="rId104"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slide" Target="slides/slide23.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8.xml"/><Relationship Id="rId61" Type="http://schemas.openxmlformats.org/officeDocument/2006/relationships/customXml" Target="../customXml/item61.xml"/><Relationship Id="rId82" Type="http://schemas.openxmlformats.org/officeDocument/2006/relationships/slide" Target="slides/slide13.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8.xml"/><Relationship Id="rId100" Type="http://schemas.openxmlformats.org/officeDocument/2006/relationships/slide" Target="slides/slide31.xml"/><Relationship Id="rId105"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93" Type="http://schemas.openxmlformats.org/officeDocument/2006/relationships/slide" Target="slides/slide24.xml"/><Relationship Id="rId98" Type="http://schemas.openxmlformats.org/officeDocument/2006/relationships/slide" Target="slides/slide29.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[Kristian]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298059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[Kristian]</a:t>
            </a:r>
          </a:p>
          <a:p>
            <a:endParaRPr lang="en-GB" dirty="0"/>
          </a:p>
          <a:p>
            <a:endParaRPr lang="en-GB" dirty="0"/>
          </a:p>
          <a:p>
            <a:endParaRPr lang="en-GB" dirty="0"/>
          </a:p>
          <a:p>
            <a:r>
              <a:rPr lang="en-GB" dirty="0"/>
              <a:t>There are many</a:t>
            </a:r>
            <a:r>
              <a:rPr lang="en-GB" baseline="0" dirty="0"/>
              <a:t> more methods in the geometry engine…</a:t>
            </a:r>
          </a:p>
          <a:p>
            <a:endParaRPr lang="en-GB" baseline="0" dirty="0"/>
          </a:p>
          <a:p>
            <a:r>
              <a:rPr lang="en-GB" baseline="0" dirty="0"/>
              <a:t>Buffering, and Geodesic Buffering allows you to grow and shrink geometries.</a:t>
            </a:r>
          </a:p>
          <a:p>
            <a:endParaRPr lang="en-GB" baseline="0" dirty="0"/>
          </a:p>
          <a:p>
            <a:r>
              <a:rPr lang="en-GB" baseline="0" dirty="0"/>
              <a:t>Generalize and Densify, allow you increase or reduce the number of vertices in your geometries.</a:t>
            </a:r>
          </a:p>
          <a:p>
            <a:endParaRPr lang="en-GB" baseline="0" dirty="0"/>
          </a:p>
          <a:p>
            <a:r>
              <a:rPr lang="en-GB" baseline="0" dirty="0" err="1"/>
              <a:t>IsSimple</a:t>
            </a:r>
            <a:r>
              <a:rPr lang="en-GB" baseline="0" dirty="0"/>
              <a:t> and Simplify allow you to fix issues with your geometry, and make them legal. This allows you to fix geometry that is not topologically correct, say if it has self intersecting lines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177243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[David]</a:t>
            </a:r>
          </a:p>
          <a:p>
            <a:endParaRPr lang="en-US" b="1" dirty="0"/>
          </a:p>
          <a:p>
            <a:endParaRPr lang="en-GB" dirty="0"/>
          </a:p>
          <a:p>
            <a:r>
              <a:rPr lang="en-GB" dirty="0"/>
              <a:t>You</a:t>
            </a:r>
            <a:r>
              <a:rPr lang="en-GB" baseline="0" dirty="0"/>
              <a:t> will all have realised, that you have been able to do all of these operations for the past 10 years with the ESRI </a:t>
            </a:r>
            <a:r>
              <a:rPr lang="en-GB" baseline="0" dirty="0" err="1"/>
              <a:t>Javascript</a:t>
            </a:r>
            <a:r>
              <a:rPr lang="en-GB" baseline="0" dirty="0"/>
              <a:t> API.</a:t>
            </a:r>
          </a:p>
          <a:p>
            <a:endParaRPr lang="en-GB" baseline="0" dirty="0"/>
          </a:p>
          <a:p>
            <a:r>
              <a:rPr lang="en-GB" baseline="0" dirty="0"/>
              <a:t>You can just make a REST call to the Geometry Service, and ….   You have clipped, </a:t>
            </a:r>
            <a:r>
              <a:rPr lang="en-GB" baseline="0" dirty="0" err="1"/>
              <a:t>unioned</a:t>
            </a:r>
            <a:r>
              <a:rPr lang="en-GB" baseline="0" dirty="0"/>
              <a:t>, intersected</a:t>
            </a:r>
          </a:p>
          <a:p>
            <a:endParaRPr lang="en-GB" baseline="0" dirty="0"/>
          </a:p>
          <a:p>
            <a:r>
              <a:rPr lang="en-GB" baseline="0" dirty="0"/>
              <a:t>What has been different about these demos, is the user </a:t>
            </a:r>
            <a:r>
              <a:rPr lang="en-GB" baseline="0" dirty="0" err="1"/>
              <a:t>interacton</a:t>
            </a:r>
            <a:r>
              <a:rPr lang="en-GB" baseline="0" dirty="0"/>
              <a:t>, the user experience</a:t>
            </a:r>
            <a:endParaRPr lang="en-GB" dirty="0"/>
          </a:p>
          <a:p>
            <a:endParaRPr lang="en-US"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207129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[David]</a:t>
            </a:r>
          </a:p>
          <a:p>
            <a:endParaRPr lang="en-GB" dirty="0"/>
          </a:p>
          <a:p>
            <a:r>
              <a:rPr lang="en-GB" dirty="0"/>
              <a:t>When you use</a:t>
            </a:r>
            <a:r>
              <a:rPr lang="en-GB" baseline="0" dirty="0"/>
              <a:t> the  Geometry Service, requires you to make a REST Call</a:t>
            </a:r>
          </a:p>
          <a:p>
            <a:endParaRPr lang="en-GB" baseline="0" dirty="0"/>
          </a:p>
          <a:p>
            <a:endParaRPr lang="en-GB" baseline="0" dirty="0"/>
          </a:p>
          <a:p>
            <a:endParaRPr lang="en-GB" baseline="0" dirty="0"/>
          </a:p>
          <a:p>
            <a:r>
              <a:rPr lang="en-GB" baseline="0" dirty="0"/>
              <a:t>The geometry involved in the operation is converted to JSON, sent over the wire to the Geometry Service. The geometry service runs its logic, and sends the results back over the wire.</a:t>
            </a:r>
          </a:p>
          <a:p>
            <a:endParaRPr lang="en-GB" baseline="0" dirty="0"/>
          </a:p>
          <a:p>
            <a:r>
              <a:rPr lang="en-GB" baseline="0" dirty="0"/>
              <a:t>This is 500ms + for every operation… For poor networks, or large payloads even longer.</a:t>
            </a:r>
          </a:p>
          <a:p>
            <a:endParaRPr lang="en-GB" baseline="0" dirty="0"/>
          </a:p>
          <a:p>
            <a:r>
              <a:rPr lang="en-GB" baseline="0" dirty="0"/>
              <a:t>Interactive UX is measured in  &lt;300ms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362255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[David]</a:t>
            </a:r>
          </a:p>
          <a:p>
            <a:endParaRPr lang="en-GB" dirty="0"/>
          </a:p>
          <a:p>
            <a:r>
              <a:rPr lang="en-GB" dirty="0"/>
              <a:t>Compare that to the Geometry Engine..  The code is all just</a:t>
            </a:r>
            <a:r>
              <a:rPr lang="en-GB" baseline="0" dirty="0"/>
              <a:t> running client side.</a:t>
            </a:r>
            <a:endParaRPr lang="en-GB" dirty="0"/>
          </a:p>
          <a:p>
            <a:endParaRPr lang="en-GB" baseline="0" dirty="0"/>
          </a:p>
          <a:p>
            <a:endParaRPr lang="en-GB" baseline="0" dirty="0"/>
          </a:p>
          <a:p>
            <a:endParaRPr lang="en-GB" baseline="0" dirty="0"/>
          </a:p>
          <a:p>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734209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[David]</a:t>
            </a:r>
          </a:p>
          <a:p>
            <a:endParaRPr lang="en-US" dirty="0"/>
          </a:p>
          <a:p>
            <a:endParaRPr lang="en-US" dirty="0"/>
          </a:p>
          <a:p>
            <a:r>
              <a:rPr lang="en-US" dirty="0"/>
              <a:t>Demo :  Apple</a:t>
            </a:r>
            <a:r>
              <a:rPr lang="en-US" baseline="0" dirty="0"/>
              <a:t> Orchard showing what would have been Network Requests.   That kind of interactivity not possible with Geometry Service</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167975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US" dirty="0"/>
              <a:t>Change</a:t>
            </a:r>
            <a:r>
              <a:rPr lang="en-US" baseline="0" dirty="0"/>
              <a:t> tack, and cover how you would code with and use the Geometry Engine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789774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[David]</a:t>
            </a:r>
          </a:p>
          <a:p>
            <a:endParaRPr lang="en-GB" baseline="0" dirty="0"/>
          </a:p>
          <a:p>
            <a:r>
              <a:rPr lang="en-GB" baseline="0" dirty="0"/>
              <a:t>First of all Geometry Engine is just a Module.</a:t>
            </a:r>
          </a:p>
          <a:p>
            <a:endParaRPr lang="en-GB" baseline="0" dirty="0"/>
          </a:p>
          <a:p>
            <a:r>
              <a:rPr lang="en-GB" baseline="0" dirty="0"/>
              <a:t>You AMD load it in like any of the other JS API module.  For both 3.x and 4.x</a:t>
            </a:r>
          </a:p>
          <a:p>
            <a:endParaRPr lang="en-GB" baseline="0" dirty="0"/>
          </a:p>
          <a:p>
            <a:r>
              <a:rPr lang="en-GB" baseline="0" dirty="0"/>
              <a:t>When you look at the module, it has very simple method. For example as in this case. To do a Buffer you just call the Buffer Command.</a:t>
            </a:r>
          </a:p>
          <a:p>
            <a:endParaRPr lang="en-GB" baseline="0" dirty="0"/>
          </a:p>
          <a:p>
            <a:r>
              <a:rPr lang="en-GB" baseline="0" dirty="0"/>
              <a:t>When we looking at the interface, we looked at the other APIS and SDKs and tried to get a very similar set of names and calling conventions.</a:t>
            </a:r>
          </a:p>
          <a:p>
            <a:endParaRPr lang="en-GB" baseline="0" dirty="0"/>
          </a:p>
          <a:p>
            <a:r>
              <a:rPr lang="en-GB" baseline="0" dirty="0"/>
              <a:t>Call the Operation</a:t>
            </a:r>
          </a:p>
          <a:p>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029167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a:t>[David]</a:t>
            </a:r>
          </a:p>
          <a:p>
            <a:endParaRPr lang="en-GB" baseline="0" dirty="0"/>
          </a:p>
          <a:p>
            <a:r>
              <a:rPr lang="en-GB" baseline="0" dirty="0"/>
              <a:t>One of the benefits of the Geometry Engine is it simplifies your code.</a:t>
            </a:r>
          </a:p>
          <a:p>
            <a:endParaRPr lang="en-GB" baseline="0" dirty="0"/>
          </a:p>
          <a:p>
            <a:r>
              <a:rPr lang="en-GB" baseline="0" dirty="0"/>
              <a:t>Its important to say that the geometry engine is a lot of code, however it is simplifying the amount of code you have to write.</a:t>
            </a:r>
          </a:p>
          <a:p>
            <a:endParaRPr lang="en-GB" baseline="0" dirty="0"/>
          </a:p>
          <a:p>
            <a:r>
              <a:rPr lang="en-GB" baseline="0" dirty="0"/>
              <a:t>You can see the comparison of the geometry engine versus using the geometry service. As you can see there are a lot more lines of code.  Now there are more options with the online service, but it is a much more complex operation to call.</a:t>
            </a:r>
          </a:p>
          <a:p>
            <a:endParaRPr lang="en-GB" dirty="0"/>
          </a:p>
          <a:p>
            <a:endParaRPr lang="en-US" dirty="0"/>
          </a:p>
          <a:p>
            <a:r>
              <a:rPr lang="en-US" dirty="0"/>
              <a:t>There is a lot more code running in your browser… The geometry service has more operations</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716975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[David]</a:t>
            </a:r>
          </a:p>
          <a:p>
            <a:endParaRPr lang="en-US" dirty="0"/>
          </a:p>
          <a:p>
            <a:endParaRPr lang="en-US" dirty="0"/>
          </a:p>
          <a:p>
            <a:r>
              <a:rPr lang="en-US" dirty="0"/>
              <a:t>Most common thing to do with JS API, is to build an Editing App</a:t>
            </a:r>
          </a:p>
          <a:p>
            <a:endParaRPr lang="en-US" dirty="0"/>
          </a:p>
          <a:p>
            <a:endParaRPr lang="en-US" dirty="0"/>
          </a:p>
          <a:p>
            <a:r>
              <a:rPr lang="en-US" dirty="0"/>
              <a:t>I am going to create a new feature.  Then I am going to Append,</a:t>
            </a:r>
            <a:r>
              <a:rPr lang="en-US" baseline="0" dirty="0"/>
              <a:t>  Subtract, Split, Merge… No lag time</a:t>
            </a:r>
          </a:p>
          <a:p>
            <a:endParaRPr lang="en-US" baseline="0" dirty="0"/>
          </a:p>
          <a:p>
            <a:r>
              <a:rPr lang="en-US" baseline="0" dirty="0"/>
              <a:t>I am going to show the code…</a:t>
            </a:r>
          </a:p>
          <a:p>
            <a:endParaRPr lang="en-US" baseline="0" dirty="0"/>
          </a:p>
          <a:p>
            <a:r>
              <a:rPr lang="en-US" baseline="0" dirty="0"/>
              <a:t>I can also do effects… Spinning,  Buffer, and Negative Buffers</a:t>
            </a:r>
          </a:p>
          <a:p>
            <a:endParaRPr lang="en-US" baseline="0" dirty="0"/>
          </a:p>
          <a:p>
            <a:r>
              <a:rPr lang="en-US" baseline="0" dirty="0"/>
              <a:t>Simple Interactions, all happening quickly… </a:t>
            </a:r>
          </a:p>
          <a:p>
            <a:endParaRPr lang="en-US" baseline="0" dirty="0"/>
          </a:p>
          <a:p>
            <a:r>
              <a:rPr lang="en-US" baseline="0" dirty="0"/>
              <a:t>Here I am digitizing with an Offset, but also getting distance.</a:t>
            </a:r>
          </a:p>
          <a:p>
            <a:endParaRPr lang="en-US" baseline="0" dirty="0"/>
          </a:p>
          <a:p>
            <a:endParaRPr lang="en-US" baseline="0" dirty="0"/>
          </a:p>
          <a:p>
            <a:r>
              <a:rPr lang="en-US" baseline="0" dirty="0"/>
              <a:t>Look at Operation Code…</a:t>
            </a:r>
          </a:p>
          <a:p>
            <a:endParaRPr lang="en-US" baseline="0" dirty="0"/>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254255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[Kristian]</a:t>
            </a:r>
          </a:p>
          <a:p>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44223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2741482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US" dirty="0"/>
              <a:t>So far we have been concentrating on the synchronous</a:t>
            </a:r>
          </a:p>
          <a:p>
            <a:endParaRPr lang="en-US" dirty="0"/>
          </a:p>
          <a:p>
            <a:r>
              <a:rPr lang="en-US" dirty="0"/>
              <a:t>. There is actually though the asynchronous version as well.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4163677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a:t>[David[</a:t>
            </a:r>
          </a:p>
          <a:p>
            <a:endParaRPr lang="en-GB" dirty="0"/>
          </a:p>
          <a:p>
            <a:r>
              <a:rPr lang="en-GB" dirty="0"/>
              <a:t>The </a:t>
            </a:r>
            <a:r>
              <a:rPr lang="en-GB" dirty="0" err="1"/>
              <a:t>async</a:t>
            </a:r>
            <a:r>
              <a:rPr lang="en-GB" baseline="0" dirty="0"/>
              <a:t> version uses Web Workers.</a:t>
            </a:r>
            <a:endParaRPr lang="en-GB" dirty="0"/>
          </a:p>
          <a:p>
            <a:endParaRPr lang="en-GB" dirty="0"/>
          </a:p>
          <a:p>
            <a:r>
              <a:rPr lang="en-GB" dirty="0"/>
              <a:t>The reason there is two, is because when you use the synchronous one, your UI thread is blocked.</a:t>
            </a:r>
          </a:p>
          <a:p>
            <a:endParaRPr lang="en-GB" dirty="0"/>
          </a:p>
          <a:p>
            <a:r>
              <a:rPr lang="en-GB" dirty="0"/>
              <a:t>That is fine for</a:t>
            </a:r>
            <a:r>
              <a:rPr lang="en-GB" baseline="0" dirty="0"/>
              <a:t> a lot of use cases, but for some use</a:t>
            </a:r>
          </a:p>
          <a:p>
            <a:endParaRPr lang="en-GB" baseline="0" dirty="0"/>
          </a:p>
          <a:p>
            <a:r>
              <a:rPr lang="en-GB" baseline="0" dirty="0"/>
              <a:t>For that reason we have provided the </a:t>
            </a:r>
            <a:r>
              <a:rPr lang="en-GB" baseline="0" dirty="0" err="1"/>
              <a:t>Aysync</a:t>
            </a:r>
            <a:endParaRPr lang="en-GB" baseline="0" dirty="0"/>
          </a:p>
          <a:p>
            <a:endParaRPr lang="en-GB" baseline="0" dirty="0"/>
          </a:p>
          <a:p>
            <a:r>
              <a:rPr lang="en-GB" baseline="0" dirty="0"/>
              <a:t>With the </a:t>
            </a:r>
            <a:r>
              <a:rPr lang="en-GB" baseline="0" dirty="0" err="1"/>
              <a:t>Async</a:t>
            </a:r>
            <a:r>
              <a:rPr lang="en-GB" baseline="0" dirty="0"/>
              <a:t>, you call the GE operation, and it is passed to the web worker. You get a promise, and when the operation is finished, your promise gets resolved.</a:t>
            </a:r>
          </a:p>
          <a:p>
            <a:r>
              <a:rPr lang="en-GB" baseline="0" dirty="0"/>
              <a:t>The browser isn’t blocked</a:t>
            </a:r>
          </a:p>
          <a:p>
            <a:endParaRPr lang="en-GB" baseline="0" dirty="0"/>
          </a:p>
          <a:p>
            <a:r>
              <a:rPr lang="en-GB" baseline="0" dirty="0"/>
              <a:t>Makes it easier to substitute Geometry Service</a:t>
            </a:r>
          </a:p>
          <a:p>
            <a:endParaRPr lang="en-GB" baseline="0" dirty="0"/>
          </a:p>
          <a:p>
            <a:r>
              <a:rPr lang="en-GB" baseline="0" dirty="0"/>
              <a:t>You can great throughput, more operations in </a:t>
            </a:r>
            <a:r>
              <a:rPr lang="en-GB" baseline="0" dirty="0" err="1"/>
              <a:t>parallerl</a:t>
            </a:r>
            <a:r>
              <a:rPr lang="en-GB" baseline="0" dirty="0"/>
              <a:t>, and makes it easy to </a:t>
            </a:r>
            <a:r>
              <a:rPr lang="en-GB" baseline="0" dirty="0" err="1"/>
              <a:t>substiture</a:t>
            </a:r>
            <a:r>
              <a:rPr lang="en-GB" baseline="0" dirty="0"/>
              <a:t> existing geometry service code, </a:t>
            </a:r>
          </a:p>
          <a:p>
            <a:endParaRPr lang="en-GB" baseline="0" dirty="0"/>
          </a:p>
          <a:p>
            <a:r>
              <a:rPr lang="en-GB" baseline="0" dirty="0"/>
              <a:t>The downside is that not all browsers support </a:t>
            </a:r>
            <a:r>
              <a:rPr lang="en-GB" baseline="0" dirty="0" err="1"/>
              <a:t>WebWorkers</a:t>
            </a:r>
            <a:r>
              <a:rPr lang="en-GB" baseline="0" dirty="0"/>
              <a:t> (although most do now).</a:t>
            </a:r>
          </a:p>
          <a:p>
            <a:endParaRPr lang="en-GB" baseline="0" dirty="0"/>
          </a:p>
          <a:p>
            <a:endParaRPr lang="en-GB"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2083168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baseline="0" dirty="0"/>
              <a:t>[David]  </a:t>
            </a:r>
          </a:p>
          <a:p>
            <a:endParaRPr lang="en-GB" baseline="0" dirty="0"/>
          </a:p>
          <a:p>
            <a:r>
              <a:rPr lang="en-GB" baseline="0" dirty="0"/>
              <a:t>How you use the </a:t>
            </a:r>
            <a:r>
              <a:rPr lang="en-GB" baseline="0" dirty="0" err="1"/>
              <a:t>async</a:t>
            </a:r>
            <a:r>
              <a:rPr lang="en-GB" baseline="0" dirty="0"/>
              <a:t> version is nearly identical</a:t>
            </a:r>
          </a:p>
          <a:p>
            <a:endParaRPr lang="en-GB" baseline="0" dirty="0"/>
          </a:p>
          <a:p>
            <a:r>
              <a:rPr lang="en-GB" baseline="0" dirty="0"/>
              <a:t>Its literally nearly identical code.</a:t>
            </a:r>
          </a:p>
          <a:p>
            <a:endParaRPr lang="en-GB" baseline="0" dirty="0"/>
          </a:p>
          <a:p>
            <a:r>
              <a:rPr lang="en-GB" baseline="0" dirty="0"/>
              <a:t>AMD the Module,</a:t>
            </a:r>
          </a:p>
          <a:p>
            <a:endParaRPr lang="en-GB" baseline="0" dirty="0"/>
          </a:p>
          <a:p>
            <a:r>
              <a:rPr lang="en-GB" baseline="0" dirty="0"/>
              <a:t>Call the Operation</a:t>
            </a:r>
          </a:p>
          <a:p>
            <a:endParaRPr lang="en-GB" dirty="0"/>
          </a:p>
          <a:p>
            <a:r>
              <a:rPr lang="en-GB" dirty="0"/>
              <a:t>The only</a:t>
            </a:r>
            <a:r>
              <a:rPr lang="en-GB" baseline="0" dirty="0"/>
              <a:t> difference is that you get the promise, and have to wait for it to be resolved.</a:t>
            </a:r>
          </a:p>
          <a:p>
            <a:endParaRPr lang="en-GB" baseline="0" dirty="0"/>
          </a:p>
          <a:p>
            <a:r>
              <a:rPr lang="en-GB" baseline="0" dirty="0"/>
              <a:t>Quickly give you a demo of using the </a:t>
            </a:r>
            <a:r>
              <a:rPr lang="en-GB" baseline="0" dirty="0" err="1"/>
              <a:t>Async</a:t>
            </a:r>
            <a:r>
              <a:rPr lang="en-GB" baseline="0" dirty="0"/>
              <a:t> Operation.</a:t>
            </a:r>
          </a:p>
          <a:p>
            <a:endParaRPr lang="en-GB" baseline="0" dirty="0"/>
          </a:p>
          <a:p>
            <a:r>
              <a:rPr lang="en-GB" baseline="0" dirty="0"/>
              <a:t>DEMO   Geometry Buffering</a:t>
            </a:r>
          </a:p>
          <a:p>
            <a:endParaRPr lang="en-GB" baseline="0" dirty="0"/>
          </a:p>
          <a:p>
            <a:r>
              <a:rPr lang="en-GB" baseline="0" dirty="0"/>
              <a:t>This sample buffers 500 world cities. One with the GE engine, one with the Service.</a:t>
            </a:r>
          </a:p>
          <a:p>
            <a:endParaRPr lang="en-GB" baseline="0" dirty="0"/>
          </a:p>
          <a:p>
            <a:r>
              <a:rPr lang="en-GB" baseline="0" dirty="0"/>
              <a:t>Already the </a:t>
            </a:r>
            <a:r>
              <a:rPr lang="en-GB" baseline="0" dirty="0" err="1"/>
              <a:t>Async</a:t>
            </a:r>
            <a:r>
              <a:rPr lang="en-GB" baseline="0" dirty="0"/>
              <a:t> service is finished.. All 500, in 2 seconds.</a:t>
            </a:r>
          </a:p>
          <a:p>
            <a:endParaRPr lang="en-GB" baseline="0" dirty="0"/>
          </a:p>
          <a:p>
            <a:r>
              <a:rPr lang="en-GB" baseline="0" dirty="0"/>
              <a:t>28 seconds later…</a:t>
            </a:r>
          </a:p>
          <a:p>
            <a:endParaRPr lang="en-GB" baseline="0" dirty="0"/>
          </a:p>
          <a:p>
            <a:r>
              <a:rPr lang="en-GB" baseline="0" dirty="0"/>
              <a:t>You can really see the performance you get of using the client side, versus going over the wire</a:t>
            </a:r>
          </a:p>
          <a:p>
            <a:endParaRPr lang="en-GB" baseline="0" dirty="0"/>
          </a:p>
          <a:p>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984934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[DAVID]</a:t>
            </a:r>
          </a:p>
          <a:p>
            <a:endParaRPr lang="en-US" b="1" dirty="0"/>
          </a:p>
          <a:p>
            <a:r>
              <a:rPr lang="en-US" b="1" dirty="0"/>
              <a:t>Now going</a:t>
            </a:r>
            <a:r>
              <a:rPr lang="en-US" b="1" baseline="0" dirty="0"/>
              <a:t> to go into a bit more detail about what is going on in the geometry engine.</a:t>
            </a:r>
          </a:p>
          <a:p>
            <a:endParaRPr lang="en-US" b="1" baseline="0" dirty="0"/>
          </a:p>
          <a:p>
            <a:r>
              <a:rPr lang="en-US" b="1" baseline="0" dirty="0"/>
              <a:t>Perhaps answer the question.. What is the geometry engine doing for me.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53354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endParaRPr lang="en-GB" b="1" dirty="0"/>
          </a:p>
          <a:p>
            <a:endParaRPr lang="en-GB" dirty="0"/>
          </a:p>
          <a:p>
            <a:r>
              <a:rPr lang="en-GB" dirty="0"/>
              <a:t>Perhaps</a:t>
            </a:r>
            <a:r>
              <a:rPr lang="en-GB" baseline="0" dirty="0"/>
              <a:t> one of the most difficult to think understand, is that the geometry engine is working with a spatial tolerance.</a:t>
            </a:r>
          </a:p>
          <a:p>
            <a:endParaRPr lang="en-GB" baseline="0" dirty="0"/>
          </a:p>
          <a:p>
            <a:r>
              <a:rPr lang="en-GB" baseline="0" dirty="0"/>
              <a:t>Coordinate systems have tolerance, an X/Y distance where it doesn’t make sense for two points to be considered different.</a:t>
            </a:r>
          </a:p>
          <a:p>
            <a:endParaRPr lang="en-GB" baseline="0" dirty="0"/>
          </a:p>
          <a:p>
            <a:r>
              <a:rPr lang="en-GB" baseline="0" dirty="0"/>
              <a:t>This is shown in this slide above, with the ends of the two segments.  The geometry engine will consider the two end points to be the same point, because they are within a x/y tolerance of each other. They are so close together they are the same point.</a:t>
            </a:r>
          </a:p>
          <a:p>
            <a:endParaRPr lang="en-GB" baseline="0" dirty="0"/>
          </a:p>
          <a:p>
            <a:r>
              <a:rPr lang="en-GB" baseline="0" dirty="0"/>
              <a:t>This is all built into the coordinate system, it is the x/y tolerance of the coordinate system. This has big implications for the geometry engine, and is built in, and is one of its big benefits.</a:t>
            </a:r>
          </a:p>
          <a:p>
            <a:endParaRPr lang="en-GB" baseline="0" dirty="0"/>
          </a:p>
          <a:p>
            <a:r>
              <a:rPr lang="en-GB" baseline="0" dirty="0"/>
              <a:t>It is used in nearly all the methods,  points are clustered together when they are very close to each, lines are cracked when a point is effectively on the line, </a:t>
            </a:r>
            <a:r>
              <a:rPr lang="en-GB" baseline="0" dirty="0" err="1"/>
              <a:t>ie</a:t>
            </a:r>
            <a:r>
              <a:rPr lang="en-GB" baseline="0" dirty="0"/>
              <a:t>. a Point is introduced.</a:t>
            </a:r>
          </a:p>
          <a:p>
            <a:endParaRPr lang="en-GB" baseline="0" dirty="0"/>
          </a:p>
          <a:p>
            <a:endParaRPr lang="en-GB" baseline="0" dirty="0"/>
          </a:p>
          <a:p>
            <a:endParaRPr lang="en-GB" baseline="0" dirty="0"/>
          </a:p>
          <a:p>
            <a:endParaRPr lang="en-GB" baseline="0" dirty="0"/>
          </a:p>
          <a:p>
            <a:endParaRPr lang="en-GB" baseline="0" dirty="0"/>
          </a:p>
          <a:p>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224472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[David]</a:t>
            </a:r>
            <a:endParaRPr lang="en-GB" b="1" dirty="0"/>
          </a:p>
          <a:p>
            <a:endParaRPr lang="en-GB" baseline="0" dirty="0"/>
          </a:p>
          <a:p>
            <a:endParaRPr lang="en-GB" baseline="0" dirty="0"/>
          </a:p>
          <a:p>
            <a:r>
              <a:rPr lang="en-GB" baseline="0" dirty="0"/>
              <a:t>It has some strange effects, that can be considered beneficial.</a:t>
            </a:r>
          </a:p>
          <a:p>
            <a:endParaRPr lang="en-GB" baseline="0" dirty="0"/>
          </a:p>
          <a:p>
            <a:r>
              <a:rPr lang="en-GB" baseline="0" dirty="0"/>
              <a:t>This is consistent across the platform, in all calls to the geometry engine. They all use tolerance, and automatically cluster points.</a:t>
            </a:r>
          </a:p>
          <a:p>
            <a:endParaRPr lang="en-GB" dirty="0"/>
          </a:p>
          <a:p>
            <a:r>
              <a:rPr lang="en-GB" dirty="0"/>
              <a:t>If you look at this sample above, the two points are </a:t>
            </a:r>
            <a:r>
              <a:rPr lang="en-GB" dirty="0" err="1"/>
              <a:t>infintissimall</a:t>
            </a:r>
            <a:r>
              <a:rPr lang="en-GB" baseline="0" dirty="0" err="1"/>
              <a:t>y</a:t>
            </a:r>
            <a:r>
              <a:rPr lang="en-GB" baseline="0" dirty="0"/>
              <a:t> different. But any call to the geometry engine will treat them as equals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2195780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[David]</a:t>
            </a:r>
            <a:endParaRPr lang="en-GB" b="1" dirty="0"/>
          </a:p>
          <a:p>
            <a:endParaRPr lang="en-GB" dirty="0"/>
          </a:p>
          <a:p>
            <a:endParaRPr lang="en-GB" dirty="0"/>
          </a:p>
          <a:p>
            <a:r>
              <a:rPr lang="en-GB" dirty="0"/>
              <a:t>If we look at another area of the Geometry Engine</a:t>
            </a:r>
          </a:p>
          <a:p>
            <a:endParaRPr lang="en-GB" dirty="0"/>
          </a:p>
          <a:p>
            <a:r>
              <a:rPr lang="en-GB" dirty="0"/>
              <a:t>We can look at how</a:t>
            </a:r>
            <a:r>
              <a:rPr lang="en-GB" baseline="0" dirty="0"/>
              <a:t> the web worker, or </a:t>
            </a:r>
            <a:r>
              <a:rPr lang="en-GB" baseline="0" dirty="0" err="1"/>
              <a:t>async</a:t>
            </a:r>
            <a:r>
              <a:rPr lang="en-GB" baseline="0" dirty="0"/>
              <a:t> geometry engine is working.</a:t>
            </a:r>
          </a:p>
          <a:p>
            <a:endParaRPr lang="en-GB" baseline="0" dirty="0"/>
          </a:p>
          <a:p>
            <a:r>
              <a:rPr lang="en-GB" baseline="0" dirty="0"/>
              <a:t>There is a concern that I can flood the </a:t>
            </a:r>
            <a:r>
              <a:rPr lang="en-GB" baseline="0" dirty="0" err="1"/>
              <a:t>async</a:t>
            </a:r>
            <a:r>
              <a:rPr lang="en-GB" baseline="0" dirty="0"/>
              <a:t> engine, if I create 1000 operations can I flood the engine, or will I create 1000 web workers.</a:t>
            </a:r>
          </a:p>
          <a:p>
            <a:endParaRPr lang="en-GB" baseline="0" dirty="0"/>
          </a:p>
          <a:p>
            <a:r>
              <a:rPr lang="en-GB" baseline="0" dirty="0"/>
              <a:t>That is not how it works.. There is a queue. Every time you call an operation it is added to the queue. That queue is serviced by a number of web workers.  Somewhere between 4-8.. You will never swamp your browser, but you are getting the maximum throughput that you can.</a:t>
            </a:r>
          </a:p>
          <a:p>
            <a:endParaRPr lang="en-GB" baseline="0" dirty="0"/>
          </a:p>
          <a:p>
            <a:r>
              <a:rPr lang="en-GB" baseline="0" dirty="0"/>
              <a:t>Web workers pick items of a queue and call </a:t>
            </a:r>
            <a:r>
              <a:rPr lang="en-GB" baseline="0" dirty="0" err="1"/>
              <a:t>sendMessage</a:t>
            </a:r>
            <a:r>
              <a:rPr lang="en-GB" baseline="0" dirty="0"/>
              <a:t> to indicate the result.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1260327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[David]</a:t>
            </a:r>
            <a:endParaRPr lang="en-GB" b="1" dirty="0"/>
          </a:p>
          <a:p>
            <a:endParaRPr lang="en-GB" dirty="0"/>
          </a:p>
          <a:p>
            <a:endParaRPr lang="en-GB" dirty="0"/>
          </a:p>
          <a:p>
            <a:r>
              <a:rPr lang="en-GB" dirty="0"/>
              <a:t>So also talking</a:t>
            </a:r>
            <a:r>
              <a:rPr lang="en-GB" baseline="0" dirty="0"/>
              <a:t> about coordinate systems</a:t>
            </a:r>
          </a:p>
          <a:p>
            <a:r>
              <a:rPr lang="en-GB" dirty="0"/>
              <a:t>One limitation of the geometry</a:t>
            </a:r>
            <a:r>
              <a:rPr lang="en-GB" baseline="0" dirty="0"/>
              <a:t> engine, is that there is no projection engine</a:t>
            </a:r>
          </a:p>
          <a:p>
            <a:endParaRPr lang="en-GB" dirty="0"/>
          </a:p>
          <a:p>
            <a:r>
              <a:rPr lang="en-GB" dirty="0"/>
              <a:t>There is no project method.</a:t>
            </a:r>
          </a:p>
          <a:p>
            <a:endParaRPr lang="en-GB" dirty="0"/>
          </a:p>
          <a:p>
            <a:r>
              <a:rPr lang="en-GB" dirty="0"/>
              <a:t>Certain methods</a:t>
            </a:r>
            <a:r>
              <a:rPr lang="en-GB" baseline="0" dirty="0"/>
              <a:t> will not work, such as geodesic area, length or buffer) unless you are working in </a:t>
            </a:r>
            <a:r>
              <a:rPr lang="en-GB" baseline="0" dirty="0" err="1"/>
              <a:t>WebMercator</a:t>
            </a:r>
            <a:r>
              <a:rPr lang="en-GB" baseline="0" dirty="0"/>
              <a:t>  (which is projected  but we have a special routine for converting it to a geographic coordinate system), or a </a:t>
            </a:r>
            <a:r>
              <a:rPr lang="en-GB" baseline="0" dirty="0" err="1"/>
              <a:t>Geopraphic</a:t>
            </a:r>
            <a:r>
              <a:rPr lang="en-GB" baseline="0" dirty="0"/>
              <a:t> coordinate system.</a:t>
            </a:r>
          </a:p>
          <a:p>
            <a:endParaRPr lang="en-GB" baseline="0" dirty="0"/>
          </a:p>
          <a:p>
            <a:r>
              <a:rPr lang="en-GB" baseline="0" dirty="0"/>
              <a:t>So this is something to be aware of when you are using a projected </a:t>
            </a:r>
            <a:r>
              <a:rPr lang="en-GB" baseline="0" dirty="0" err="1"/>
              <a:t>coordinat</a:t>
            </a:r>
            <a:r>
              <a:rPr lang="en-GB" baseline="0" dirty="0"/>
              <a:t> system. However usually when you are using a projected coordinate system, the accuracy of the planar methods are quite good, because this is the purpose of the projected coordinate system is that it is accurate for the area you are working in. </a:t>
            </a:r>
          </a:p>
          <a:p>
            <a:endParaRPr lang="en-GB" baseline="0" dirty="0"/>
          </a:p>
          <a:p>
            <a:endParaRPr lang="en-GB" baseline="0" dirty="0"/>
          </a:p>
          <a:p>
            <a:endParaRPr lang="en-GB" baseline="0" dirty="0"/>
          </a:p>
          <a:p>
            <a:endParaRPr lang="en-GB" baseline="0" dirty="0"/>
          </a:p>
          <a:p>
            <a:endParaRPr lang="en-GB" baseline="0" dirty="0"/>
          </a:p>
          <a:p>
            <a:endParaRPr lang="en-GB" baseline="0" dirty="0"/>
          </a:p>
          <a:p>
            <a:endParaRPr lang="en-GB" baseline="0" dirty="0"/>
          </a:p>
          <a:p>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1305540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[David]</a:t>
            </a:r>
            <a:endParaRPr lang="en-GB" b="1" dirty="0"/>
          </a:p>
          <a:p>
            <a:endParaRPr lang="en-US" b="0" baseline="0" dirty="0"/>
          </a:p>
          <a:p>
            <a:endParaRPr lang="en-US" b="0" baseline="0" dirty="0"/>
          </a:p>
          <a:p>
            <a:r>
              <a:rPr lang="en-US" b="0" baseline="0" dirty="0"/>
              <a:t>Another question that arises, is when should you use the geometry engine,</a:t>
            </a:r>
          </a:p>
          <a:p>
            <a:endParaRPr lang="en-US" b="0" baseline="0" dirty="0"/>
          </a:p>
          <a:p>
            <a:r>
              <a:rPr lang="en-US" b="0" baseline="0" dirty="0"/>
              <a:t>And the answer is not </a:t>
            </a:r>
            <a:r>
              <a:rPr lang="en-US" b="0" baseline="0" dirty="0" err="1"/>
              <a:t>awlays</a:t>
            </a:r>
            <a:r>
              <a:rPr lang="en-US" b="0" baseline="0" dirty="0"/>
              <a:t>, there are some very definite cases when you should and should not use the geometry engine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86746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GB" dirty="0"/>
              <a:t>[David]</a:t>
            </a:r>
          </a:p>
          <a:p>
            <a:endParaRPr lang="en-GB" dirty="0"/>
          </a:p>
          <a:p>
            <a:r>
              <a:rPr lang="en-GB" dirty="0"/>
              <a:t>Its</a:t>
            </a:r>
            <a:r>
              <a:rPr lang="en-GB" baseline="0" dirty="0"/>
              <a:t> all about trade offs.</a:t>
            </a:r>
          </a:p>
          <a:p>
            <a:endParaRPr lang="en-GB" baseline="0" dirty="0"/>
          </a:p>
          <a:p>
            <a:r>
              <a:rPr lang="en-GB" baseline="0" dirty="0"/>
              <a:t>The GE engine is quite a big module of code.  </a:t>
            </a:r>
          </a:p>
          <a:p>
            <a:endParaRPr lang="en-GB" baseline="0" dirty="0"/>
          </a:p>
          <a:p>
            <a:r>
              <a:rPr lang="en-GB" baseline="0" dirty="0"/>
              <a:t>So the first </a:t>
            </a:r>
            <a:r>
              <a:rPr lang="en-GB" baseline="0" dirty="0" err="1"/>
              <a:t>tradeoff</a:t>
            </a:r>
            <a:r>
              <a:rPr lang="en-GB" baseline="0" dirty="0"/>
              <a:t> you should consider is how long will it take to download and load the module of code into your application. Versus repeated calls to the geometry service.</a:t>
            </a:r>
          </a:p>
          <a:p>
            <a:r>
              <a:rPr lang="en-GB" baseline="0" dirty="0"/>
              <a:t>If your application is only going to make one call to the Geometry Service, it is probably not worth loading the geometry engine.</a:t>
            </a:r>
          </a:p>
          <a:p>
            <a:endParaRPr lang="en-GB" baseline="0" dirty="0"/>
          </a:p>
          <a:p>
            <a:endParaRPr lang="en-GB" baseline="0" dirty="0"/>
          </a:p>
          <a:p>
            <a:r>
              <a:rPr lang="en-GB" baseline="0" dirty="0"/>
              <a:t>Other requirements,</a:t>
            </a:r>
          </a:p>
          <a:p>
            <a:endParaRPr lang="en-GB" baseline="0" dirty="0"/>
          </a:p>
          <a:p>
            <a:pPr marL="171450" indent="-171450">
              <a:buFontTx/>
              <a:buChar char="-"/>
            </a:pPr>
            <a:r>
              <a:rPr lang="en-GB" baseline="0" dirty="0"/>
              <a:t>How often are you going to be calling geometry methods. If it is a lot it maybe worth using the Geometry engine.</a:t>
            </a:r>
          </a:p>
          <a:p>
            <a:pPr marL="171450" indent="-171450">
              <a:buFontTx/>
              <a:buChar char="-"/>
            </a:pPr>
            <a:r>
              <a:rPr lang="en-GB" baseline="0" dirty="0"/>
              <a:t>If your network is going to be poor or occasionally connected</a:t>
            </a:r>
          </a:p>
          <a:p>
            <a:pPr marL="171450" indent="-171450">
              <a:buFontTx/>
              <a:buChar char="-"/>
            </a:pPr>
            <a:r>
              <a:rPr lang="en-GB" baseline="0" dirty="0"/>
              <a:t>Another reason is ease of coding, it is very simple </a:t>
            </a:r>
            <a:r>
              <a:rPr lang="en-GB" baseline="0" dirty="0" err="1"/>
              <a:t>api</a:t>
            </a:r>
            <a:r>
              <a:rPr lang="en-GB" baseline="0" dirty="0"/>
              <a:t> to use, its got simple method signatures</a:t>
            </a:r>
          </a:p>
          <a:p>
            <a:pPr marL="171450" indent="-171450">
              <a:buFontTx/>
              <a:buChar char="-"/>
            </a:pPr>
            <a:endParaRPr lang="en-GB" baseline="0" dirty="0"/>
          </a:p>
          <a:p>
            <a:pPr marL="0" indent="0">
              <a:buFontTx/>
              <a:buNone/>
            </a:pPr>
            <a:r>
              <a:rPr lang="en-GB" baseline="0" dirty="0"/>
              <a:t>It is got to be on an app by app basis</a:t>
            </a:r>
          </a:p>
          <a:p>
            <a:pPr marL="0" indent="0">
              <a:buFontTx/>
              <a:buNone/>
            </a:pPr>
            <a:endParaRPr lang="en-GB" baseline="0" dirty="0"/>
          </a:p>
          <a:p>
            <a:pPr marL="0" indent="0">
              <a:buFontTx/>
              <a:buNone/>
            </a:pPr>
            <a:r>
              <a:rPr lang="en-GB" baseline="0" dirty="0"/>
              <a:t>The same is true for </a:t>
            </a:r>
            <a:r>
              <a:rPr lang="en-GB" baseline="0" dirty="0" err="1"/>
              <a:t>async</a:t>
            </a:r>
            <a:r>
              <a:rPr lang="en-GB" baseline="0" dirty="0"/>
              <a:t> versus sync calling of the geometry engine</a:t>
            </a:r>
          </a:p>
          <a:p>
            <a:pPr marL="0" indent="0">
              <a:buFontTx/>
              <a:buNone/>
            </a:pPr>
            <a:endParaRPr lang="en-GB" baseline="0" dirty="0"/>
          </a:p>
          <a:p>
            <a:pPr marL="171450" indent="-171450">
              <a:buFontTx/>
              <a:buChar char="-"/>
            </a:pPr>
            <a:r>
              <a:rPr lang="en-GB" baseline="0" dirty="0"/>
              <a:t>The </a:t>
            </a:r>
            <a:r>
              <a:rPr lang="en-GB" baseline="0" dirty="0" err="1"/>
              <a:t>async</a:t>
            </a:r>
            <a:r>
              <a:rPr lang="en-GB" baseline="0" dirty="0"/>
              <a:t> call is harder programming, but has the advantage that it doesn’t block your </a:t>
            </a:r>
            <a:r>
              <a:rPr lang="en-GB" baseline="0" dirty="0" err="1"/>
              <a:t>uithread</a:t>
            </a:r>
            <a:r>
              <a:rPr lang="en-GB" baseline="0" dirty="0"/>
              <a:t> </a:t>
            </a:r>
          </a:p>
          <a:p>
            <a:pPr marL="0" indent="0">
              <a:buFontTx/>
              <a:buNone/>
            </a:pPr>
            <a:endParaRPr lang="en-GB" baseline="0" dirty="0"/>
          </a:p>
          <a:p>
            <a:pPr marL="0" indent="0">
              <a:buFontTx/>
              <a:buNone/>
            </a:pPr>
            <a:r>
              <a:rPr lang="en-GB" baseline="0" dirty="0"/>
              <a:t>Many reasons you don’t need </a:t>
            </a:r>
            <a:r>
              <a:rPr lang="en-GB" baseline="0" dirty="0" err="1"/>
              <a:t>async</a:t>
            </a:r>
            <a:r>
              <a:rPr lang="en-GB" baseline="0" dirty="0"/>
              <a:t>.</a:t>
            </a:r>
          </a:p>
          <a:p>
            <a:pPr marL="0" indent="0">
              <a:buFontTx/>
              <a:buNone/>
            </a:pPr>
            <a:endParaRPr lang="en-GB" baseline="0" dirty="0"/>
          </a:p>
          <a:p>
            <a:pPr marL="0" indent="0">
              <a:buFontTx/>
              <a:buNone/>
            </a:pPr>
            <a:r>
              <a:rPr lang="en-GB" baseline="0" dirty="0"/>
              <a:t>You may be calling nearest coordinate or similar methods, which are going to be very quick to call and return</a:t>
            </a:r>
          </a:p>
          <a:p>
            <a:endParaRPr lang="en-GB" baseline="0" dirty="0"/>
          </a:p>
          <a:p>
            <a:endParaRPr lang="en-GB" baseline="0" dirty="0"/>
          </a:p>
          <a:p>
            <a:endParaRPr lang="en-GB"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80595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2013347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[Kristian]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1347810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569827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271763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3406451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[Kristian]</a:t>
            </a:r>
          </a:p>
          <a:p>
            <a:endParaRPr lang="en-GB" dirty="0"/>
          </a:p>
          <a:p>
            <a:r>
              <a:rPr lang="en-GB" dirty="0"/>
              <a:t>There are lots of</a:t>
            </a:r>
            <a:r>
              <a:rPr lang="en-GB" baseline="0" dirty="0"/>
              <a:t> methods in the </a:t>
            </a:r>
            <a:r>
              <a:rPr lang="en-GB" baseline="0" dirty="0" err="1"/>
              <a:t>GeometryEngine</a:t>
            </a:r>
            <a:r>
              <a:rPr lang="en-GB" baseline="0" dirty="0"/>
              <a:t>.  Possibly the most useful, are the relationship tests you can do with the Geometry Engine.</a:t>
            </a:r>
          </a:p>
          <a:p>
            <a:endParaRPr lang="en-GB" baseline="0" dirty="0"/>
          </a:p>
          <a:p>
            <a:r>
              <a:rPr lang="en-GB" baseline="0" dirty="0"/>
              <a:t>These relationship tests, will tell you whether geometries overlap each other, of they intersect each other, cross, touch, are equal.</a:t>
            </a:r>
          </a:p>
          <a:p>
            <a:endParaRPr lang="en-GB" baseline="0" dirty="0"/>
          </a:p>
          <a:p>
            <a:r>
              <a:rPr lang="en-GB" baseline="0" dirty="0"/>
              <a:t>All of these operations, work with the Spatial Tolerance of the data. So this means that functions such as equal, will tell you if two shapes are the same, even if they are have very slight mathematical differences in coordinates, which are below the tolerance of the coordinate system.</a:t>
            </a:r>
          </a:p>
          <a:p>
            <a:endParaRPr lang="en-GB" baseline="0" dirty="0"/>
          </a:p>
          <a:p>
            <a:r>
              <a:rPr lang="en-GB" baseline="0" dirty="0"/>
              <a:t>If we look at a quick demo of those operations…</a:t>
            </a:r>
          </a:p>
          <a:p>
            <a:endParaRPr lang="en-GB" baseline="0" dirty="0"/>
          </a:p>
          <a:p>
            <a:r>
              <a:rPr lang="en-GB" baseline="0" dirty="0"/>
              <a:t>It is also worth noting, that these operations work across the different geometry types, so you can test whether a line crosses a polygon, or whether a line crosses another line.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21935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[Kristian]</a:t>
            </a:r>
          </a:p>
          <a:p>
            <a:endParaRPr lang="en-GB" baseline="0" dirty="0"/>
          </a:p>
          <a:p>
            <a:r>
              <a:rPr lang="en-GB" baseline="0" dirty="0"/>
              <a:t>Understanding the relationships between geometries is useful, but very often in applications you need the actual intersection geometry between shapes, or you need to clip shapes, union shapes. These are typically used for overlay operations.</a:t>
            </a:r>
          </a:p>
          <a:p>
            <a:endParaRPr lang="en-GB" baseline="0" dirty="0"/>
          </a:p>
          <a:p>
            <a:r>
              <a:rPr lang="en-GB" baseline="0" dirty="0"/>
              <a:t>The geometry Engine allows you to do this kind of operation as well.</a:t>
            </a:r>
          </a:p>
          <a:p>
            <a:endParaRPr lang="en-GB" baseline="0" dirty="0"/>
          </a:p>
          <a:p>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419144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2826633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74054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[Kristian]</a:t>
            </a:r>
          </a:p>
          <a:p>
            <a:endParaRPr lang="en-GB" dirty="0"/>
          </a:p>
          <a:p>
            <a:endParaRPr lang="en-GB" dirty="0"/>
          </a:p>
          <a:p>
            <a:r>
              <a:rPr lang="en-GB" dirty="0"/>
              <a:t>There</a:t>
            </a:r>
            <a:r>
              <a:rPr lang="en-GB" baseline="0" dirty="0"/>
              <a:t> are also other kinds of operations… distances and measurements..  What is the distance between two points, or the length or area of a line.</a:t>
            </a:r>
          </a:p>
          <a:p>
            <a:endParaRPr lang="en-GB" baseline="0" dirty="0"/>
          </a:p>
          <a:p>
            <a:r>
              <a:rPr lang="en-GB" baseline="0" dirty="0"/>
              <a:t>The geometry Engine gives you the ability to calculate planar lengths and areas for features.</a:t>
            </a:r>
          </a:p>
          <a:p>
            <a:endParaRPr lang="en-GB" baseline="0" dirty="0"/>
          </a:p>
          <a:p>
            <a:r>
              <a:rPr lang="en-GB" baseline="0" dirty="0"/>
              <a:t>Also importantly, it gives you the ability to do </a:t>
            </a:r>
            <a:r>
              <a:rPr lang="en-GB" baseline="0" dirty="0" err="1"/>
              <a:t>geodesicLengths</a:t>
            </a:r>
            <a:r>
              <a:rPr lang="en-GB" baseline="0" dirty="0"/>
              <a:t> and geodesic areas. [If you are in </a:t>
            </a:r>
            <a:r>
              <a:rPr lang="en-GB" baseline="0" dirty="0" err="1"/>
              <a:t>WebMercator</a:t>
            </a:r>
            <a:r>
              <a:rPr lang="en-GB" baseline="0" dirty="0"/>
              <a:t>].. It is worth pointing out, that the geometry engine does not have projection engine. If you need to do projection you will need to use server side calls.</a:t>
            </a:r>
          </a:p>
          <a:p>
            <a:endParaRPr lang="en-GB" baseline="0" dirty="0"/>
          </a:p>
          <a:p>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41056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3482488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3/8/18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3/8/18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3/8/18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3/8/18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3/8/18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3/8/18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3/8/18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3/8/18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3/8/18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3/8/18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3/8/18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3/8/18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3/8/18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3/8/18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hyperlink" Target="https://blogs.esri.com/esri/arcgis/2015/09/23/geometryengine-part-3-overlay-analysis/" TargetMode="External"/><Relationship Id="rId3" Type="http://schemas.openxmlformats.org/officeDocument/2006/relationships/image" Target="../media/image5.png"/><Relationship Id="rId7" Type="http://schemas.openxmlformats.org/officeDocument/2006/relationships/hyperlink" Target="https://blogs.esri.com/esri/arcgis/2015/09/16/geometryengine-part-2-measurement/"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hyperlink" Target="https://blogs.esri.com/esri/arcgis/2015/09/09/geometryengine-part-1-testing-spatial-relationships-and-editing/" TargetMode="External"/><Relationship Id="rId5" Type="http://schemas.openxmlformats.org/officeDocument/2006/relationships/hyperlink" Target="https://developers.arcgis.com/javascript/latest/api-reference/esri-geometry-geometryEngineAsync.html" TargetMode="External"/><Relationship Id="rId10" Type="http://schemas.openxmlformats.org/officeDocument/2006/relationships/hyperlink" Target="https://github.com/ekenes/esri-js-samples" TargetMode="External"/><Relationship Id="rId4" Type="http://schemas.openxmlformats.org/officeDocument/2006/relationships/hyperlink" Target="https://developers.arcgis.com/javascript/latest/api-reference/esri-geometry-geometryEngine.html" TargetMode="External"/><Relationship Id="rId9" Type="http://schemas.openxmlformats.org/officeDocument/2006/relationships/hyperlink" Target="https://github.com/ekenes/conferences/tree/master/ds-2017/geometry-engine"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image" Target="../media/image12.gif"/><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FEA53F-C39F-0548-BFD2-AD71E2DB238A}"/>
              </a:ext>
            </a:extLst>
          </p:cNvPr>
          <p:cNvPicPr>
            <a:picLocks noChangeAspect="1"/>
          </p:cNvPicPr>
          <p:nvPr/>
        </p:nvPicPr>
        <p:blipFill>
          <a:blip r:embed="rId3"/>
          <a:stretch>
            <a:fillRect/>
          </a:stretch>
        </p:blipFill>
        <p:spPr>
          <a:xfrm>
            <a:off x="3048" y="0"/>
            <a:ext cx="12188951" cy="6859182"/>
          </a:xfrm>
          <a:prstGeom prst="rect">
            <a:avLst/>
          </a:prstGeom>
        </p:spPr>
      </p:pic>
      <p:sp>
        <p:nvSpPr>
          <p:cNvPr id="6" name="Title 5"/>
          <p:cNvSpPr>
            <a:spLocks noGrp="1"/>
          </p:cNvSpPr>
          <p:nvPr>
            <p:ph type="ctrTitle"/>
          </p:nvPr>
        </p:nvSpPr>
        <p:spPr>
          <a:xfrm>
            <a:off x="950059" y="3785584"/>
            <a:ext cx="6766586" cy="914400"/>
          </a:xfrm>
        </p:spPr>
        <p:txBody>
          <a:bodyPr/>
          <a:lstStyle/>
          <a:p>
            <a:pPr lvl="0" algn="l">
              <a:lnSpc>
                <a:spcPts val="5800"/>
              </a:lnSpc>
              <a:spcBef>
                <a:spcPts val="0"/>
              </a:spcBef>
            </a:pPr>
            <a:r>
              <a:rPr lang="en-US" sz="4000" dirty="0"/>
              <a:t>Building Interactive Web Apps Using the JavaScript API's Geometry Engine</a:t>
            </a:r>
            <a:endParaRPr lang="en-US" sz="2000" dirty="0"/>
          </a:p>
        </p:txBody>
      </p:sp>
      <p:sp>
        <p:nvSpPr>
          <p:cNvPr id="4" name="Subtitle 3"/>
          <p:cNvSpPr>
            <a:spLocks noGrp="1"/>
          </p:cNvSpPr>
          <p:nvPr>
            <p:ph type="subTitle" idx="1"/>
          </p:nvPr>
        </p:nvSpPr>
        <p:spPr>
          <a:xfrm>
            <a:off x="946635" y="4823195"/>
            <a:ext cx="6773434" cy="914400"/>
          </a:xfrm>
        </p:spPr>
        <p:txBody>
          <a:bodyPr/>
          <a:lstStyle/>
          <a:p>
            <a:pPr algn="l"/>
            <a:r>
              <a:rPr lang="en-US" dirty="0">
                <a:cs typeface="Avenir LT Std 65 Medium" charset="0"/>
              </a:rPr>
              <a:t>Kristian Ekenes, David Bayer</a:t>
            </a:r>
          </a:p>
        </p:txBody>
      </p:sp>
      <p:pic>
        <p:nvPicPr>
          <p:cNvPr id="5" name="Picture 4"/>
          <p:cNvPicPr>
            <a:picLocks noChangeAspect="1"/>
          </p:cNvPicPr>
          <p:nvPr/>
        </p:nvPicPr>
        <p:blipFill rotWithShape="1">
          <a:blip r:embed="rId4">
            <a:alphaModFix amt="30000"/>
            <a:extLst>
              <a:ext uri="{28A0092B-C50C-407E-A947-70E740481C1C}">
                <a14:useLocalDpi xmlns:a14="http://schemas.microsoft.com/office/drawing/2010/main" val="0"/>
              </a:ext>
            </a:extLst>
          </a:blip>
          <a:srcRect r="3940"/>
          <a:stretch/>
        </p:blipFill>
        <p:spPr>
          <a:xfrm>
            <a:off x="751277" y="572078"/>
            <a:ext cx="1274495" cy="465533"/>
          </a:xfrm>
          <a:prstGeom prst="rect">
            <a:avLst/>
          </a:prstGeom>
        </p:spPr>
      </p:pic>
      <p:sp>
        <p:nvSpPr>
          <p:cNvPr id="7" name="TextBox 6">
            <a:extLst>
              <a:ext uri="{FF2B5EF4-FFF2-40B4-BE49-F238E27FC236}">
                <a16:creationId xmlns:a16="http://schemas.microsoft.com/office/drawing/2014/main" id="{5C209030-9B26-EE46-8FB3-952DCBBC44E7}"/>
              </a:ext>
            </a:extLst>
          </p:cNvPr>
          <p:cNvSpPr txBox="1"/>
          <p:nvPr/>
        </p:nvSpPr>
        <p:spPr>
          <a:xfrm>
            <a:off x="950059" y="6071046"/>
            <a:ext cx="4952213" cy="292046"/>
          </a:xfrm>
          <a:prstGeom prst="rect">
            <a:avLst/>
          </a:prstGeom>
          <a:noFill/>
          <a:effectLst/>
        </p:spPr>
        <p:txBody>
          <a:bodyPr wrap="none" lIns="0" tIns="0" rIns="0" bIns="0" rtlCol="0">
            <a:noAutofit/>
          </a:bodyPr>
          <a:lstStyle/>
          <a:p>
            <a:pPr eaLnBrk="0" hangingPunct="0">
              <a:lnSpc>
                <a:spcPts val="1800"/>
              </a:lnSpc>
            </a:pPr>
            <a:r>
              <a:rPr lang="en-US" sz="1600" spc="30" dirty="0">
                <a:solidFill>
                  <a:schemeClr val="tx1">
                    <a:alpha val="35000"/>
                  </a:schemeClr>
                </a:solidFill>
              </a:rPr>
              <a:t>2018 </a:t>
            </a:r>
            <a:r>
              <a:rPr lang="en-US" sz="1600" b="1" spc="30" dirty="0">
                <a:solidFill>
                  <a:schemeClr val="tx1">
                    <a:alpha val="35000"/>
                  </a:schemeClr>
                </a:solidFill>
              </a:rPr>
              <a:t>Esri </a:t>
            </a:r>
            <a:r>
              <a:rPr lang="en-US" sz="1600" b="1" spc="30" dirty="0" err="1">
                <a:solidFill>
                  <a:schemeClr val="tx1">
                    <a:alpha val="35000"/>
                  </a:schemeClr>
                </a:solidFill>
              </a:rPr>
              <a:t>DEV</a:t>
            </a:r>
            <a:r>
              <a:rPr lang="en-US" sz="1600" spc="30" dirty="0" err="1">
                <a:solidFill>
                  <a:schemeClr val="tx1">
                    <a:alpha val="35000"/>
                  </a:schemeClr>
                </a:solidFill>
              </a:rPr>
              <a:t>Summit</a:t>
            </a:r>
            <a:r>
              <a:rPr lang="en-US" sz="1600" spc="30" dirty="0">
                <a:solidFill>
                  <a:schemeClr val="tx1">
                    <a:alpha val="35000"/>
                  </a:schemeClr>
                </a:solidFill>
              </a:rPr>
              <a:t> </a:t>
            </a:r>
            <a:r>
              <a:rPr lang="en-US" sz="1600" b="1" spc="30" dirty="0">
                <a:solidFill>
                  <a:schemeClr val="tx1">
                    <a:alpha val="35000"/>
                  </a:schemeClr>
                </a:solidFill>
              </a:rPr>
              <a:t>Conference</a:t>
            </a:r>
            <a:r>
              <a:rPr lang="en-US" sz="1600" spc="30" dirty="0">
                <a:solidFill>
                  <a:schemeClr val="tx1">
                    <a:alpha val="35000"/>
                  </a:schemeClr>
                </a:solidFill>
              </a:rPr>
              <a:t>  |  Palm Springs, CA</a:t>
            </a:r>
            <a:endParaRPr lang="en-US" sz="1600" b="1" spc="30" dirty="0">
              <a:solidFill>
                <a:schemeClr val="tx1">
                  <a:alpha val="35000"/>
                </a:schemeClr>
              </a:solidFill>
            </a:endParaRPr>
          </a:p>
        </p:txBody>
      </p:sp>
    </p:spTree>
    <p:extLst>
      <p:ext uri="{BB962C8B-B14F-4D97-AF65-F5344CB8AC3E}">
        <p14:creationId xmlns:p14="http://schemas.microsoft.com/office/powerpoint/2010/main" val="160962050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Content Placeholder 11">
            <a:extLst>
              <a:ext uri="{FF2B5EF4-FFF2-40B4-BE49-F238E27FC236}">
                <a16:creationId xmlns:a16="http://schemas.microsoft.com/office/drawing/2014/main" id="{0A07600E-8184-9240-B992-39ACAA22E2EE}"/>
              </a:ext>
            </a:extLst>
          </p:cNvPr>
          <p:cNvSpPr txBox="1">
            <a:spLocks/>
          </p:cNvSpPr>
          <p:nvPr/>
        </p:nvSpPr>
        <p:spPr>
          <a:xfrm>
            <a:off x="914400" y="1465551"/>
            <a:ext cx="4278634" cy="255831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a:t>Generalize</a:t>
            </a:r>
          </a:p>
          <a:p>
            <a:r>
              <a:rPr lang="en-US" sz="2400" dirty="0"/>
              <a:t>Densify</a:t>
            </a:r>
          </a:p>
          <a:p>
            <a:r>
              <a:rPr lang="en-US" sz="2400" dirty="0" err="1"/>
              <a:t>ConvexHull</a:t>
            </a:r>
            <a:endParaRPr lang="en-US" sz="2400" dirty="0"/>
          </a:p>
          <a:p>
            <a:pPr marL="0" indent="0">
              <a:buFont typeface="Arial"/>
              <a:buNone/>
            </a:pPr>
            <a:endParaRPr lang="en-US" dirty="0"/>
          </a:p>
          <a:p>
            <a:endParaRPr lang="en-US" dirty="0"/>
          </a:p>
        </p:txBody>
      </p:sp>
      <p:sp>
        <p:nvSpPr>
          <p:cNvPr id="10" name="Content Placeholder 11">
            <a:extLst>
              <a:ext uri="{FF2B5EF4-FFF2-40B4-BE49-F238E27FC236}">
                <a16:creationId xmlns:a16="http://schemas.microsoft.com/office/drawing/2014/main" id="{759B65F1-F67F-F045-9160-FF80962846D9}"/>
              </a:ext>
            </a:extLst>
          </p:cNvPr>
          <p:cNvSpPr txBox="1">
            <a:spLocks/>
          </p:cNvSpPr>
          <p:nvPr/>
        </p:nvSpPr>
        <p:spPr>
          <a:xfrm>
            <a:off x="3267237" y="1465550"/>
            <a:ext cx="2554494" cy="2558312"/>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5750" indent="-285750"/>
            <a:r>
              <a:rPr lang="en-US" sz="2400" dirty="0"/>
              <a:t>Rotate</a:t>
            </a:r>
          </a:p>
          <a:p>
            <a:pPr marL="285750" indent="-285750"/>
            <a:r>
              <a:rPr lang="en-US" sz="2400" dirty="0"/>
              <a:t>Flip</a:t>
            </a:r>
          </a:p>
          <a:p>
            <a:pPr marL="0" indent="0">
              <a:buNone/>
            </a:pPr>
            <a:endParaRPr lang="en-US" dirty="0"/>
          </a:p>
          <a:p>
            <a:endParaRPr lang="en-US" dirty="0"/>
          </a:p>
          <a:p>
            <a:pPr marL="0" indent="0">
              <a:buFont typeface="Arial"/>
              <a:buNone/>
            </a:pPr>
            <a:endParaRPr lang="en-US" dirty="0"/>
          </a:p>
          <a:p>
            <a:endParaRPr lang="en-US" dirty="0"/>
          </a:p>
        </p:txBody>
      </p:sp>
      <p:sp>
        <p:nvSpPr>
          <p:cNvPr id="11" name="Title 9">
            <a:extLst>
              <a:ext uri="{FF2B5EF4-FFF2-40B4-BE49-F238E27FC236}">
                <a16:creationId xmlns:a16="http://schemas.microsoft.com/office/drawing/2014/main" id="{531A75A8-11AB-6E42-A718-3F603A686D0A}"/>
              </a:ext>
            </a:extLst>
          </p:cNvPr>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3600" dirty="0"/>
              <a:t>Other Operations</a:t>
            </a:r>
          </a:p>
        </p:txBody>
      </p:sp>
      <p:pic>
        <p:nvPicPr>
          <p:cNvPr id="13" name="Picture 12" descr="Screen Shot 2016-02-26 at 2.19.23 PM.png">
            <a:extLst>
              <a:ext uri="{FF2B5EF4-FFF2-40B4-BE49-F238E27FC236}">
                <a16:creationId xmlns:a16="http://schemas.microsoft.com/office/drawing/2014/main" id="{7EA0C964-9DDF-4342-9015-87D84BB835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110" y="3621413"/>
            <a:ext cx="7874000" cy="3062414"/>
          </a:xfrm>
          <a:prstGeom prst="rect">
            <a:avLst/>
          </a:prstGeom>
        </p:spPr>
      </p:pic>
      <p:pic>
        <p:nvPicPr>
          <p:cNvPr id="14" name="Picture 13" descr="Screen Shot 2017-03-02 at 1.37.18 PM.png">
            <a:extLst>
              <a:ext uri="{FF2B5EF4-FFF2-40B4-BE49-F238E27FC236}">
                <a16:creationId xmlns:a16="http://schemas.microsoft.com/office/drawing/2014/main" id="{D5AB9D89-58A2-714B-88E4-4B2035F097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0092" y="997014"/>
            <a:ext cx="6121908" cy="3616435"/>
          </a:xfrm>
          <a:prstGeom prst="rect">
            <a:avLst/>
          </a:prstGeom>
        </p:spPr>
      </p:pic>
      <p:sp>
        <p:nvSpPr>
          <p:cNvPr id="15" name="Rectangle 14">
            <a:extLst>
              <a:ext uri="{FF2B5EF4-FFF2-40B4-BE49-F238E27FC236}">
                <a16:creationId xmlns:a16="http://schemas.microsoft.com/office/drawing/2014/main" id="{AD288026-411C-D547-B595-97788C5CF9B2}"/>
              </a:ext>
            </a:extLst>
          </p:cNvPr>
          <p:cNvSpPr/>
          <p:nvPr/>
        </p:nvSpPr>
        <p:spPr>
          <a:xfrm>
            <a:off x="5821731" y="4009679"/>
            <a:ext cx="2442946" cy="461665"/>
          </a:xfrm>
          <a:prstGeom prst="rect">
            <a:avLst/>
          </a:prstGeom>
        </p:spPr>
        <p:txBody>
          <a:bodyPr wrap="none">
            <a:spAutoFit/>
          </a:bodyPr>
          <a:lstStyle/>
          <a:p>
            <a:r>
              <a:rPr lang="en-US" sz="2400" dirty="0" err="1"/>
              <a:t>geodesicDensify</a:t>
            </a:r>
            <a:endParaRPr lang="en-US" dirty="0"/>
          </a:p>
        </p:txBody>
      </p:sp>
    </p:spTree>
    <p:extLst>
      <p:ext uri="{BB962C8B-B14F-4D97-AF65-F5344CB8AC3E}">
        <p14:creationId xmlns:p14="http://schemas.microsoft.com/office/powerpoint/2010/main" val="393019414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4" name="Subtitle 9"/>
          <p:cNvSpPr>
            <a:spLocks noGrp="1"/>
          </p:cNvSpPr>
          <p:nvPr>
            <p:ph type="body" idx="1"/>
          </p:nvPr>
        </p:nvSpPr>
        <p:spPr>
          <a:xfrm>
            <a:off x="1279016" y="2980570"/>
            <a:ext cx="6245411" cy="308418"/>
          </a:xfrm>
        </p:spPr>
        <p:txBody>
          <a:bodyPr/>
          <a:lstStyle/>
          <a:p>
            <a:pPr lvl="0">
              <a:lnSpc>
                <a:spcPts val="2600"/>
              </a:lnSpc>
              <a:spcBef>
                <a:spcPct val="0"/>
              </a:spcBef>
              <a:buClrTx/>
              <a:buSzTx/>
              <a:defRPr/>
            </a:pPr>
            <a:r>
              <a:rPr lang="en-US" sz="2000" b="0" dirty="0">
                <a:solidFill>
                  <a:schemeClr val="tx1"/>
                </a:solidFill>
                <a:cs typeface="Avenir LT Std 65 Medium" charset="0"/>
              </a:rPr>
              <a:t>It’s called the Geometry Service!</a:t>
            </a:r>
          </a:p>
        </p:txBody>
      </p:sp>
      <p:sp>
        <p:nvSpPr>
          <p:cNvPr id="13" name="Title 8"/>
          <p:cNvSpPr>
            <a:spLocks noGrp="1"/>
          </p:cNvSpPr>
          <p:nvPr>
            <p:ph type="title"/>
          </p:nvPr>
        </p:nvSpPr>
        <p:spPr>
          <a:xfrm>
            <a:off x="1279016" y="1451575"/>
            <a:ext cx="6925532" cy="1487587"/>
          </a:xfrm>
        </p:spPr>
        <p:txBody>
          <a:bodyPr/>
          <a:lstStyle/>
          <a:p>
            <a:pPr>
              <a:lnSpc>
                <a:spcPts val="5800"/>
              </a:lnSpc>
            </a:pPr>
            <a:r>
              <a:rPr lang="en-US" sz="5400" b="0" dirty="0">
                <a:ea typeface="Avenir LT Std 55 Roman" charset="0"/>
                <a:cs typeface="Avenir LT Std 55 Roman" charset="0"/>
              </a:rPr>
              <a:t>I can do this already…</a:t>
            </a:r>
            <a:endParaRPr lang="en-US" sz="5400" dirty="0"/>
          </a:p>
        </p:txBody>
      </p:sp>
    </p:spTree>
    <p:extLst>
      <p:ext uri="{BB962C8B-B14F-4D97-AF65-F5344CB8AC3E}">
        <p14:creationId xmlns:p14="http://schemas.microsoft.com/office/powerpoint/2010/main" val="264554872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6CCB0F7B-25DB-5643-B6DC-E1875B9FA083}"/>
              </a:ext>
            </a:extLst>
          </p:cNvPr>
          <p:cNvSpPr>
            <a:spLocks noGrp="1"/>
          </p:cNvSpPr>
          <p:nvPr>
            <p:ph type="title"/>
          </p:nvPr>
        </p:nvSpPr>
        <p:spPr>
          <a:xfrm>
            <a:off x="682625" y="456275"/>
            <a:ext cx="10826496" cy="553998"/>
          </a:xfrm>
        </p:spPr>
        <p:txBody>
          <a:bodyPr/>
          <a:lstStyle/>
          <a:p>
            <a:r>
              <a:rPr lang="en-US" sz="3600" dirty="0"/>
              <a:t>User Experience: Interactivity</a:t>
            </a:r>
          </a:p>
        </p:txBody>
      </p:sp>
      <p:sp>
        <p:nvSpPr>
          <p:cNvPr id="10" name="Text Placeholder 10">
            <a:extLst>
              <a:ext uri="{FF2B5EF4-FFF2-40B4-BE49-F238E27FC236}">
                <a16:creationId xmlns:a16="http://schemas.microsoft.com/office/drawing/2014/main" id="{40A384F6-C416-1842-AC06-3A1F6D5DB454}"/>
              </a:ext>
            </a:extLst>
          </p:cNvPr>
          <p:cNvSpPr txBox="1">
            <a:spLocks/>
          </p:cNvSpPr>
          <p:nvPr/>
        </p:nvSpPr>
        <p:spPr>
          <a:xfrm>
            <a:off x="682625" y="1097309"/>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2400" dirty="0"/>
              <a:t>Geometry Service REST Call</a:t>
            </a:r>
          </a:p>
        </p:txBody>
      </p:sp>
      <p:sp>
        <p:nvSpPr>
          <p:cNvPr id="11" name="Content Placeholder 11">
            <a:extLst>
              <a:ext uri="{FF2B5EF4-FFF2-40B4-BE49-F238E27FC236}">
                <a16:creationId xmlns:a16="http://schemas.microsoft.com/office/drawing/2014/main" id="{4E6EB0CD-EAB6-DD49-B7C9-C8BFD42A12D5}"/>
              </a:ext>
            </a:extLst>
          </p:cNvPr>
          <p:cNvSpPr txBox="1">
            <a:spLocks/>
          </p:cNvSpPr>
          <p:nvPr/>
        </p:nvSpPr>
        <p:spPr>
          <a:xfrm>
            <a:off x="914400" y="1828804"/>
            <a:ext cx="10369296" cy="3427413"/>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endParaRPr lang="en-US"/>
          </a:p>
          <a:p>
            <a:endParaRPr lang="en-US" dirty="0"/>
          </a:p>
        </p:txBody>
      </p:sp>
      <p:sp>
        <p:nvSpPr>
          <p:cNvPr id="12" name="Rectangle 61">
            <a:extLst>
              <a:ext uri="{FF2B5EF4-FFF2-40B4-BE49-F238E27FC236}">
                <a16:creationId xmlns:a16="http://schemas.microsoft.com/office/drawing/2014/main" id="{9AF2E29B-44CC-9C4F-A472-83096E7EE0C3}"/>
              </a:ext>
            </a:extLst>
          </p:cNvPr>
          <p:cNvSpPr>
            <a:spLocks/>
          </p:cNvSpPr>
          <p:nvPr/>
        </p:nvSpPr>
        <p:spPr bwMode="auto">
          <a:xfrm rot="10800000" flipV="1">
            <a:off x="675387" y="3389485"/>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3" name="TextBox 12">
            <a:extLst>
              <a:ext uri="{FF2B5EF4-FFF2-40B4-BE49-F238E27FC236}">
                <a16:creationId xmlns:a16="http://schemas.microsoft.com/office/drawing/2014/main" id="{E50C55B3-D73B-8A43-A55C-1112FBEBDDC1}"/>
              </a:ext>
            </a:extLst>
          </p:cNvPr>
          <p:cNvSpPr txBox="1"/>
          <p:nvPr/>
        </p:nvSpPr>
        <p:spPr>
          <a:xfrm>
            <a:off x="675386"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a:t>Encoding </a:t>
            </a:r>
          </a:p>
          <a:p>
            <a:pPr algn="l" eaLnBrk="0" hangingPunct="0">
              <a:lnSpc>
                <a:spcPts val="1800"/>
              </a:lnSpc>
            </a:pPr>
            <a:r>
              <a:rPr lang="en-GB" sz="1600" b="1" dirty="0"/>
              <a:t>Geometry </a:t>
            </a:r>
          </a:p>
          <a:p>
            <a:pPr algn="l" eaLnBrk="0" hangingPunct="0">
              <a:lnSpc>
                <a:spcPts val="1800"/>
              </a:lnSpc>
            </a:pPr>
            <a:r>
              <a:rPr lang="en-GB" sz="1600" b="1" dirty="0"/>
              <a:t>as JSON</a:t>
            </a:r>
          </a:p>
          <a:p>
            <a:pPr algn="l" eaLnBrk="0" hangingPunct="0">
              <a:lnSpc>
                <a:spcPts val="1800"/>
              </a:lnSpc>
            </a:pPr>
            <a:endParaRPr lang="en-GB" sz="1600" b="1" dirty="0"/>
          </a:p>
          <a:p>
            <a:pPr algn="l" eaLnBrk="0" hangingPunct="0">
              <a:lnSpc>
                <a:spcPts val="1800"/>
              </a:lnSpc>
            </a:pPr>
            <a:r>
              <a:rPr lang="en-GB" sz="1600" b="1" dirty="0"/>
              <a:t>5ms</a:t>
            </a:r>
          </a:p>
        </p:txBody>
      </p:sp>
      <p:sp>
        <p:nvSpPr>
          <p:cNvPr id="14" name="Rectangle 61">
            <a:extLst>
              <a:ext uri="{FF2B5EF4-FFF2-40B4-BE49-F238E27FC236}">
                <a16:creationId xmlns:a16="http://schemas.microsoft.com/office/drawing/2014/main" id="{58E33AAB-F4F9-3B40-BF92-B2BE93CAFA39}"/>
              </a:ext>
            </a:extLst>
          </p:cNvPr>
          <p:cNvSpPr>
            <a:spLocks/>
          </p:cNvSpPr>
          <p:nvPr/>
        </p:nvSpPr>
        <p:spPr bwMode="auto">
          <a:xfrm rot="10800000" flipV="1">
            <a:off x="1672844" y="3389485"/>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5" name="TextBox 14">
            <a:extLst>
              <a:ext uri="{FF2B5EF4-FFF2-40B4-BE49-F238E27FC236}">
                <a16:creationId xmlns:a16="http://schemas.microsoft.com/office/drawing/2014/main" id="{11839CBB-1DCB-6C44-A713-731189E8A295}"/>
              </a:ext>
            </a:extLst>
          </p:cNvPr>
          <p:cNvSpPr txBox="1"/>
          <p:nvPr/>
        </p:nvSpPr>
        <p:spPr>
          <a:xfrm>
            <a:off x="1763395"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a:t>Sending Request over Network</a:t>
            </a:r>
          </a:p>
          <a:p>
            <a:pPr algn="l" eaLnBrk="0" hangingPunct="0">
              <a:lnSpc>
                <a:spcPts val="1800"/>
              </a:lnSpc>
            </a:pPr>
            <a:endParaRPr lang="en-GB" sz="1400" b="1" dirty="0">
              <a:ea typeface="+mn-ea"/>
              <a:cs typeface="+mn-cs"/>
            </a:endParaRPr>
          </a:p>
          <a:p>
            <a:pPr algn="l" eaLnBrk="0" hangingPunct="0">
              <a:lnSpc>
                <a:spcPts val="1800"/>
              </a:lnSpc>
            </a:pPr>
            <a:endParaRPr lang="en-GB" sz="1400" b="1" dirty="0"/>
          </a:p>
          <a:p>
            <a:pPr algn="l" eaLnBrk="0" hangingPunct="0">
              <a:lnSpc>
                <a:spcPts val="1800"/>
              </a:lnSpc>
            </a:pPr>
            <a:endParaRPr lang="en-GB" sz="1400" b="1" dirty="0">
              <a:ea typeface="+mn-ea"/>
              <a:cs typeface="+mn-cs"/>
            </a:endParaRPr>
          </a:p>
          <a:p>
            <a:pPr algn="l" eaLnBrk="0" hangingPunct="0">
              <a:lnSpc>
                <a:spcPts val="1800"/>
              </a:lnSpc>
            </a:pPr>
            <a:r>
              <a:rPr lang="en-GB" sz="1600" b="1" dirty="0"/>
              <a:t>200+ </a:t>
            </a:r>
            <a:r>
              <a:rPr lang="en-GB" sz="1600" b="1" dirty="0" err="1"/>
              <a:t>ms</a:t>
            </a:r>
            <a:endParaRPr lang="en-GB" sz="1600" b="1" dirty="0"/>
          </a:p>
        </p:txBody>
      </p:sp>
      <p:sp>
        <p:nvSpPr>
          <p:cNvPr id="16" name="Rectangle 61">
            <a:extLst>
              <a:ext uri="{FF2B5EF4-FFF2-40B4-BE49-F238E27FC236}">
                <a16:creationId xmlns:a16="http://schemas.microsoft.com/office/drawing/2014/main" id="{D3CD7C41-EA6A-A146-98C8-A4556D7DE3E5}"/>
              </a:ext>
            </a:extLst>
          </p:cNvPr>
          <p:cNvSpPr>
            <a:spLocks/>
          </p:cNvSpPr>
          <p:nvPr/>
        </p:nvSpPr>
        <p:spPr bwMode="auto">
          <a:xfrm rot="10800000" flipV="1">
            <a:off x="5082159" y="3389484"/>
            <a:ext cx="1711706" cy="11887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7" name="TextBox 16">
            <a:extLst>
              <a:ext uri="{FF2B5EF4-FFF2-40B4-BE49-F238E27FC236}">
                <a16:creationId xmlns:a16="http://schemas.microsoft.com/office/drawing/2014/main" id="{ACC75864-2D70-6F45-9241-7CD433DE71EA}"/>
              </a:ext>
            </a:extLst>
          </p:cNvPr>
          <p:cNvSpPr txBox="1"/>
          <p:nvPr/>
        </p:nvSpPr>
        <p:spPr>
          <a:xfrm>
            <a:off x="5134420"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a:t>Running Geometry </a:t>
            </a:r>
          </a:p>
          <a:p>
            <a:pPr algn="l" eaLnBrk="0" hangingPunct="0">
              <a:lnSpc>
                <a:spcPts val="1800"/>
              </a:lnSpc>
            </a:pPr>
            <a:r>
              <a:rPr lang="en-GB" sz="1600" b="1" dirty="0"/>
              <a:t>Operation</a:t>
            </a:r>
          </a:p>
          <a:p>
            <a:pPr algn="l" eaLnBrk="0" hangingPunct="0">
              <a:lnSpc>
                <a:spcPts val="1800"/>
              </a:lnSpc>
            </a:pPr>
            <a:endParaRPr lang="en-GB" sz="1600" b="1" dirty="0"/>
          </a:p>
          <a:p>
            <a:pPr algn="l" eaLnBrk="0" hangingPunct="0">
              <a:lnSpc>
                <a:spcPts val="1800"/>
              </a:lnSpc>
            </a:pPr>
            <a:endParaRPr lang="en-GB" sz="1600" b="1" dirty="0"/>
          </a:p>
          <a:p>
            <a:pPr algn="l" eaLnBrk="0" hangingPunct="0">
              <a:lnSpc>
                <a:spcPts val="1800"/>
              </a:lnSpc>
            </a:pPr>
            <a:r>
              <a:rPr lang="en-GB" sz="1600" b="1" dirty="0"/>
              <a:t>100+ </a:t>
            </a:r>
            <a:r>
              <a:rPr lang="en-GB" sz="1600" b="1" dirty="0" err="1"/>
              <a:t>ms</a:t>
            </a:r>
            <a:endParaRPr lang="en-GB" sz="1600" b="1" dirty="0"/>
          </a:p>
        </p:txBody>
      </p:sp>
      <p:sp>
        <p:nvSpPr>
          <p:cNvPr id="18" name="Rectangle 61">
            <a:extLst>
              <a:ext uri="{FF2B5EF4-FFF2-40B4-BE49-F238E27FC236}">
                <a16:creationId xmlns:a16="http://schemas.microsoft.com/office/drawing/2014/main" id="{AED519CF-C1D2-B846-9430-EF47A61ACDC1}"/>
              </a:ext>
            </a:extLst>
          </p:cNvPr>
          <p:cNvSpPr>
            <a:spLocks/>
          </p:cNvSpPr>
          <p:nvPr/>
        </p:nvSpPr>
        <p:spPr bwMode="auto">
          <a:xfrm rot="10800000" flipV="1">
            <a:off x="6923659" y="3400420"/>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9" name="TextBox 18">
            <a:extLst>
              <a:ext uri="{FF2B5EF4-FFF2-40B4-BE49-F238E27FC236}">
                <a16:creationId xmlns:a16="http://schemas.microsoft.com/office/drawing/2014/main" id="{1EA676A7-40BD-344F-92F4-1DF6F348A2A1}"/>
              </a:ext>
            </a:extLst>
          </p:cNvPr>
          <p:cNvSpPr txBox="1"/>
          <p:nvPr/>
        </p:nvSpPr>
        <p:spPr>
          <a:xfrm>
            <a:off x="7563675"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a:t>Sending Response back </a:t>
            </a:r>
          </a:p>
          <a:p>
            <a:pPr algn="l" eaLnBrk="0" hangingPunct="0">
              <a:lnSpc>
                <a:spcPts val="1800"/>
              </a:lnSpc>
            </a:pPr>
            <a:r>
              <a:rPr lang="en-GB" sz="1600" b="1" dirty="0"/>
              <a:t>over Network</a:t>
            </a:r>
          </a:p>
          <a:p>
            <a:pPr algn="l" eaLnBrk="0" hangingPunct="0">
              <a:lnSpc>
                <a:spcPts val="1800"/>
              </a:lnSpc>
            </a:pPr>
            <a:endParaRPr lang="en-GB" sz="1600" b="1" dirty="0"/>
          </a:p>
          <a:p>
            <a:pPr algn="l" eaLnBrk="0" hangingPunct="0">
              <a:lnSpc>
                <a:spcPts val="1800"/>
              </a:lnSpc>
            </a:pPr>
            <a:endParaRPr lang="en-GB" sz="1600" b="1" dirty="0"/>
          </a:p>
          <a:p>
            <a:pPr algn="l" eaLnBrk="0" hangingPunct="0">
              <a:lnSpc>
                <a:spcPts val="1800"/>
              </a:lnSpc>
            </a:pPr>
            <a:r>
              <a:rPr lang="en-GB" sz="1600" b="1" dirty="0"/>
              <a:t>200+ </a:t>
            </a:r>
            <a:r>
              <a:rPr lang="en-GB" sz="1600" b="1" dirty="0" err="1"/>
              <a:t>ms</a:t>
            </a:r>
            <a:endParaRPr lang="en-GB" sz="1600" b="1" dirty="0"/>
          </a:p>
        </p:txBody>
      </p:sp>
      <p:sp>
        <p:nvSpPr>
          <p:cNvPr id="20" name="Rectangle 61">
            <a:extLst>
              <a:ext uri="{FF2B5EF4-FFF2-40B4-BE49-F238E27FC236}">
                <a16:creationId xmlns:a16="http://schemas.microsoft.com/office/drawing/2014/main" id="{09C408DF-0914-8E4E-A2E3-CB824B4997DA}"/>
              </a:ext>
            </a:extLst>
          </p:cNvPr>
          <p:cNvSpPr>
            <a:spLocks/>
          </p:cNvSpPr>
          <p:nvPr/>
        </p:nvSpPr>
        <p:spPr bwMode="auto">
          <a:xfrm rot="10800000" flipV="1">
            <a:off x="10399777" y="3400586"/>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a:extLst>
              <a:ext uri="{FF2B5EF4-FFF2-40B4-BE49-F238E27FC236}">
                <a16:creationId xmlns:a16="http://schemas.microsoft.com/office/drawing/2014/main" id="{0CAEB293-03AC-2E4B-AF5C-5D25145D784C}"/>
              </a:ext>
            </a:extLst>
          </p:cNvPr>
          <p:cNvSpPr txBox="1"/>
          <p:nvPr/>
        </p:nvSpPr>
        <p:spPr>
          <a:xfrm>
            <a:off x="10421112"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a:t>Decoding</a:t>
            </a:r>
          </a:p>
          <a:p>
            <a:pPr algn="l" eaLnBrk="0" hangingPunct="0">
              <a:lnSpc>
                <a:spcPts val="1800"/>
              </a:lnSpc>
            </a:pPr>
            <a:r>
              <a:rPr lang="en-GB" sz="1600" b="1" dirty="0"/>
              <a:t>Response</a:t>
            </a:r>
          </a:p>
          <a:p>
            <a:pPr algn="l" eaLnBrk="0" hangingPunct="0">
              <a:lnSpc>
                <a:spcPts val="1800"/>
              </a:lnSpc>
            </a:pPr>
            <a:endParaRPr lang="en-GB" sz="1600" b="1" dirty="0"/>
          </a:p>
          <a:p>
            <a:pPr algn="l" eaLnBrk="0" hangingPunct="0">
              <a:lnSpc>
                <a:spcPts val="1800"/>
              </a:lnSpc>
            </a:pPr>
            <a:endParaRPr lang="en-GB" sz="1600" b="1" dirty="0"/>
          </a:p>
          <a:p>
            <a:pPr algn="l" eaLnBrk="0" hangingPunct="0">
              <a:lnSpc>
                <a:spcPts val="1800"/>
              </a:lnSpc>
            </a:pPr>
            <a:r>
              <a:rPr lang="en-GB" sz="1600" b="1" dirty="0"/>
              <a:t>5ms</a:t>
            </a:r>
          </a:p>
        </p:txBody>
      </p:sp>
      <p:grpSp>
        <p:nvGrpSpPr>
          <p:cNvPr id="22" name="Group 21">
            <a:extLst>
              <a:ext uri="{FF2B5EF4-FFF2-40B4-BE49-F238E27FC236}">
                <a16:creationId xmlns:a16="http://schemas.microsoft.com/office/drawing/2014/main" id="{AFADB202-3D1A-7643-AFC4-04D2425D6F5C}"/>
              </a:ext>
            </a:extLst>
          </p:cNvPr>
          <p:cNvGrpSpPr>
            <a:grpSpLocks noChangeAspect="1"/>
          </p:cNvGrpSpPr>
          <p:nvPr/>
        </p:nvGrpSpPr>
        <p:grpSpPr>
          <a:xfrm>
            <a:off x="599754" y="2053696"/>
            <a:ext cx="629292" cy="516842"/>
            <a:chOff x="2971050" y="2497678"/>
            <a:chExt cx="679160" cy="557798"/>
          </a:xfrm>
        </p:grpSpPr>
        <p:sp useBgFill="1">
          <p:nvSpPr>
            <p:cNvPr id="23" name="Freeform 27">
              <a:extLst>
                <a:ext uri="{FF2B5EF4-FFF2-40B4-BE49-F238E27FC236}">
                  <a16:creationId xmlns:a16="http://schemas.microsoft.com/office/drawing/2014/main" id="{95A71761-E2FC-344F-B7C4-6DE73884585F}"/>
                </a:ext>
              </a:extLst>
            </p:cNvPr>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8">
              <a:extLst>
                <a:ext uri="{FF2B5EF4-FFF2-40B4-BE49-F238E27FC236}">
                  <a16:creationId xmlns:a16="http://schemas.microsoft.com/office/drawing/2014/main" id="{2463699A-4C11-CC43-A19E-983249323EAB}"/>
                </a:ext>
              </a:extLst>
            </p:cNvPr>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9">
              <a:extLst>
                <a:ext uri="{FF2B5EF4-FFF2-40B4-BE49-F238E27FC236}">
                  <a16:creationId xmlns:a16="http://schemas.microsoft.com/office/drawing/2014/main" id="{7483B4A8-8299-4044-8738-FD9FF16D450E}"/>
                </a:ext>
              </a:extLst>
            </p:cNvPr>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29F2291B-FC8F-A145-B3E1-C7CD98EE8308}"/>
              </a:ext>
            </a:extLst>
          </p:cNvPr>
          <p:cNvGrpSpPr>
            <a:grpSpLocks noChangeAspect="1"/>
          </p:cNvGrpSpPr>
          <p:nvPr/>
        </p:nvGrpSpPr>
        <p:grpSpPr>
          <a:xfrm>
            <a:off x="5545756" y="1976943"/>
            <a:ext cx="784511" cy="619203"/>
            <a:chOff x="7482393" y="1213419"/>
            <a:chExt cx="889000" cy="701675"/>
          </a:xfrm>
        </p:grpSpPr>
        <p:sp useBgFill="1">
          <p:nvSpPr>
            <p:cNvPr id="27" name="Freeform 33">
              <a:extLst>
                <a:ext uri="{FF2B5EF4-FFF2-40B4-BE49-F238E27FC236}">
                  <a16:creationId xmlns:a16="http://schemas.microsoft.com/office/drawing/2014/main" id="{311759C4-B57E-1446-9137-1A8D85A164A5}"/>
                </a:ext>
              </a:extLst>
            </p:cNvPr>
            <p:cNvSpPr>
              <a:spLocks/>
            </p:cNvSpPr>
            <p:nvPr/>
          </p:nvSpPr>
          <p:spPr bwMode="auto">
            <a:xfrm>
              <a:off x="7482393" y="1213419"/>
              <a:ext cx="889000" cy="701675"/>
            </a:xfrm>
            <a:custGeom>
              <a:avLst/>
              <a:gdLst>
                <a:gd name="T0" fmla="*/ 1638 w 2802"/>
                <a:gd name="T1" fmla="*/ 13 h 2208"/>
                <a:gd name="T2" fmla="*/ 1815 w 2802"/>
                <a:gd name="T3" fmla="*/ 77 h 2208"/>
                <a:gd name="T4" fmla="*/ 1962 w 2802"/>
                <a:gd name="T5" fmla="*/ 190 h 2208"/>
                <a:gd name="T6" fmla="*/ 2072 w 2802"/>
                <a:gd name="T7" fmla="*/ 342 h 2208"/>
                <a:gd name="T8" fmla="*/ 2217 w 2802"/>
                <a:gd name="T9" fmla="*/ 429 h 2208"/>
                <a:gd name="T10" fmla="*/ 2372 w 2802"/>
                <a:gd name="T11" fmla="*/ 519 h 2208"/>
                <a:gd name="T12" fmla="*/ 2489 w 2802"/>
                <a:gd name="T13" fmla="*/ 651 h 2208"/>
                <a:gd name="T14" fmla="*/ 2558 w 2802"/>
                <a:gd name="T15" fmla="*/ 817 h 2208"/>
                <a:gd name="T16" fmla="*/ 2571 w 2802"/>
                <a:gd name="T17" fmla="*/ 973 h 2208"/>
                <a:gd name="T18" fmla="*/ 2695 w 2802"/>
                <a:gd name="T19" fmla="*/ 1081 h 2208"/>
                <a:gd name="T20" fmla="*/ 2775 w 2802"/>
                <a:gd name="T21" fmla="*/ 1221 h 2208"/>
                <a:gd name="T22" fmla="*/ 2802 w 2802"/>
                <a:gd name="T23" fmla="*/ 1385 h 2208"/>
                <a:gd name="T24" fmla="*/ 2771 w 2802"/>
                <a:gd name="T25" fmla="*/ 1559 h 2208"/>
                <a:gd name="T26" fmla="*/ 2681 w 2802"/>
                <a:gd name="T27" fmla="*/ 1704 h 2208"/>
                <a:gd name="T28" fmla="*/ 2547 w 2802"/>
                <a:gd name="T29" fmla="*/ 1809 h 2208"/>
                <a:gd name="T30" fmla="*/ 2382 w 2802"/>
                <a:gd name="T31" fmla="*/ 1862 h 2208"/>
                <a:gd name="T32" fmla="*/ 2189 w 2802"/>
                <a:gd name="T33" fmla="*/ 1866 h 2208"/>
                <a:gd name="T34" fmla="*/ 2178 w 2802"/>
                <a:gd name="T35" fmla="*/ 2012 h 2208"/>
                <a:gd name="T36" fmla="*/ 2102 w 2802"/>
                <a:gd name="T37" fmla="*/ 2097 h 2208"/>
                <a:gd name="T38" fmla="*/ 1963 w 2802"/>
                <a:gd name="T39" fmla="*/ 2164 h 2208"/>
                <a:gd name="T40" fmla="*/ 1773 w 2802"/>
                <a:gd name="T41" fmla="*/ 2201 h 2208"/>
                <a:gd name="T42" fmla="*/ 1538 w 2802"/>
                <a:gd name="T43" fmla="*/ 2207 h 2208"/>
                <a:gd name="T44" fmla="*/ 1330 w 2802"/>
                <a:gd name="T45" fmla="*/ 2180 h 2208"/>
                <a:gd name="T46" fmla="*/ 1175 w 2802"/>
                <a:gd name="T47" fmla="*/ 2123 h 2208"/>
                <a:gd name="T48" fmla="*/ 1071 w 2802"/>
                <a:gd name="T49" fmla="*/ 2035 h 2208"/>
                <a:gd name="T50" fmla="*/ 1047 w 2802"/>
                <a:gd name="T51" fmla="*/ 1964 h 2208"/>
                <a:gd name="T52" fmla="*/ 546 w 2802"/>
                <a:gd name="T53" fmla="*/ 1862 h 2208"/>
                <a:gd name="T54" fmla="*/ 360 w 2802"/>
                <a:gd name="T55" fmla="*/ 1811 h 2208"/>
                <a:gd name="T56" fmla="*/ 202 w 2802"/>
                <a:gd name="T57" fmla="*/ 1707 h 2208"/>
                <a:gd name="T58" fmla="*/ 83 w 2802"/>
                <a:gd name="T59" fmla="*/ 1562 h 2208"/>
                <a:gd name="T60" fmla="*/ 13 w 2802"/>
                <a:gd name="T61" fmla="*/ 1383 h 2208"/>
                <a:gd name="T62" fmla="*/ 2 w 2802"/>
                <a:gd name="T63" fmla="*/ 1189 h 2208"/>
                <a:gd name="T64" fmla="*/ 49 w 2802"/>
                <a:gd name="T65" fmla="*/ 1011 h 2208"/>
                <a:gd name="T66" fmla="*/ 145 w 2802"/>
                <a:gd name="T67" fmla="*/ 856 h 2208"/>
                <a:gd name="T68" fmla="*/ 281 w 2802"/>
                <a:gd name="T69" fmla="*/ 736 h 2208"/>
                <a:gd name="T70" fmla="*/ 401 w 2802"/>
                <a:gd name="T71" fmla="*/ 617 h 2208"/>
                <a:gd name="T72" fmla="*/ 468 w 2802"/>
                <a:gd name="T73" fmla="*/ 446 h 2208"/>
                <a:gd name="T74" fmla="*/ 587 w 2802"/>
                <a:gd name="T75" fmla="*/ 310 h 2208"/>
                <a:gd name="T76" fmla="*/ 744 w 2802"/>
                <a:gd name="T77" fmla="*/ 218 h 2208"/>
                <a:gd name="T78" fmla="*/ 931 w 2802"/>
                <a:gd name="T79" fmla="*/ 185 h 2208"/>
                <a:gd name="T80" fmla="*/ 1096 w 2802"/>
                <a:gd name="T81" fmla="*/ 154 h 2208"/>
                <a:gd name="T82" fmla="*/ 1258 w 2802"/>
                <a:gd name="T83" fmla="*/ 52 h 2208"/>
                <a:gd name="T84" fmla="*/ 1445 w 2802"/>
                <a:gd name="T85" fmla="*/ 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208">
                  <a:moveTo>
                    <a:pt x="1510" y="0"/>
                  </a:moveTo>
                  <a:lnTo>
                    <a:pt x="1575" y="3"/>
                  </a:lnTo>
                  <a:lnTo>
                    <a:pt x="1638" y="13"/>
                  </a:lnTo>
                  <a:lnTo>
                    <a:pt x="1700" y="29"/>
                  </a:lnTo>
                  <a:lnTo>
                    <a:pt x="1759" y="51"/>
                  </a:lnTo>
                  <a:lnTo>
                    <a:pt x="1815" y="77"/>
                  </a:lnTo>
                  <a:lnTo>
                    <a:pt x="1868" y="110"/>
                  </a:lnTo>
                  <a:lnTo>
                    <a:pt x="1917" y="148"/>
                  </a:lnTo>
                  <a:lnTo>
                    <a:pt x="1962" y="190"/>
                  </a:lnTo>
                  <a:lnTo>
                    <a:pt x="2003" y="237"/>
                  </a:lnTo>
                  <a:lnTo>
                    <a:pt x="2041" y="288"/>
                  </a:lnTo>
                  <a:lnTo>
                    <a:pt x="2072" y="342"/>
                  </a:lnTo>
                  <a:lnTo>
                    <a:pt x="2097" y="400"/>
                  </a:lnTo>
                  <a:lnTo>
                    <a:pt x="2159" y="412"/>
                  </a:lnTo>
                  <a:lnTo>
                    <a:pt x="2217" y="429"/>
                  </a:lnTo>
                  <a:lnTo>
                    <a:pt x="2272" y="454"/>
                  </a:lnTo>
                  <a:lnTo>
                    <a:pt x="2324" y="484"/>
                  </a:lnTo>
                  <a:lnTo>
                    <a:pt x="2372" y="519"/>
                  </a:lnTo>
                  <a:lnTo>
                    <a:pt x="2415" y="559"/>
                  </a:lnTo>
                  <a:lnTo>
                    <a:pt x="2455" y="602"/>
                  </a:lnTo>
                  <a:lnTo>
                    <a:pt x="2489" y="651"/>
                  </a:lnTo>
                  <a:lnTo>
                    <a:pt x="2518" y="703"/>
                  </a:lnTo>
                  <a:lnTo>
                    <a:pt x="2541" y="758"/>
                  </a:lnTo>
                  <a:lnTo>
                    <a:pt x="2558" y="817"/>
                  </a:lnTo>
                  <a:lnTo>
                    <a:pt x="2569" y="878"/>
                  </a:lnTo>
                  <a:lnTo>
                    <a:pt x="2573" y="941"/>
                  </a:lnTo>
                  <a:lnTo>
                    <a:pt x="2571" y="973"/>
                  </a:lnTo>
                  <a:lnTo>
                    <a:pt x="2617" y="1005"/>
                  </a:lnTo>
                  <a:lnTo>
                    <a:pt x="2658" y="1040"/>
                  </a:lnTo>
                  <a:lnTo>
                    <a:pt x="2695" y="1081"/>
                  </a:lnTo>
                  <a:lnTo>
                    <a:pt x="2726" y="1125"/>
                  </a:lnTo>
                  <a:lnTo>
                    <a:pt x="2753" y="1172"/>
                  </a:lnTo>
                  <a:lnTo>
                    <a:pt x="2775" y="1221"/>
                  </a:lnTo>
                  <a:lnTo>
                    <a:pt x="2790" y="1274"/>
                  </a:lnTo>
                  <a:lnTo>
                    <a:pt x="2800" y="1329"/>
                  </a:lnTo>
                  <a:lnTo>
                    <a:pt x="2802" y="1385"/>
                  </a:lnTo>
                  <a:lnTo>
                    <a:pt x="2799" y="1445"/>
                  </a:lnTo>
                  <a:lnTo>
                    <a:pt x="2788" y="1503"/>
                  </a:lnTo>
                  <a:lnTo>
                    <a:pt x="2771" y="1559"/>
                  </a:lnTo>
                  <a:lnTo>
                    <a:pt x="2747" y="1611"/>
                  </a:lnTo>
                  <a:lnTo>
                    <a:pt x="2716" y="1659"/>
                  </a:lnTo>
                  <a:lnTo>
                    <a:pt x="2681" y="1704"/>
                  </a:lnTo>
                  <a:lnTo>
                    <a:pt x="2642" y="1744"/>
                  </a:lnTo>
                  <a:lnTo>
                    <a:pt x="2597" y="1779"/>
                  </a:lnTo>
                  <a:lnTo>
                    <a:pt x="2547" y="1809"/>
                  </a:lnTo>
                  <a:lnTo>
                    <a:pt x="2495" y="1833"/>
                  </a:lnTo>
                  <a:lnTo>
                    <a:pt x="2440" y="1851"/>
                  </a:lnTo>
                  <a:lnTo>
                    <a:pt x="2382" y="1862"/>
                  </a:lnTo>
                  <a:lnTo>
                    <a:pt x="2322" y="1866"/>
                  </a:lnTo>
                  <a:lnTo>
                    <a:pt x="2322" y="1866"/>
                  </a:lnTo>
                  <a:lnTo>
                    <a:pt x="2189" y="1866"/>
                  </a:lnTo>
                  <a:lnTo>
                    <a:pt x="2189" y="1964"/>
                  </a:lnTo>
                  <a:lnTo>
                    <a:pt x="2187" y="1989"/>
                  </a:lnTo>
                  <a:lnTo>
                    <a:pt x="2178" y="2012"/>
                  </a:lnTo>
                  <a:lnTo>
                    <a:pt x="2165" y="2035"/>
                  </a:lnTo>
                  <a:lnTo>
                    <a:pt x="2137" y="2068"/>
                  </a:lnTo>
                  <a:lnTo>
                    <a:pt x="2102" y="2097"/>
                  </a:lnTo>
                  <a:lnTo>
                    <a:pt x="2062" y="2123"/>
                  </a:lnTo>
                  <a:lnTo>
                    <a:pt x="2015" y="2145"/>
                  </a:lnTo>
                  <a:lnTo>
                    <a:pt x="1963" y="2164"/>
                  </a:lnTo>
                  <a:lnTo>
                    <a:pt x="1906" y="2180"/>
                  </a:lnTo>
                  <a:lnTo>
                    <a:pt x="1842" y="2192"/>
                  </a:lnTo>
                  <a:lnTo>
                    <a:pt x="1773" y="2201"/>
                  </a:lnTo>
                  <a:lnTo>
                    <a:pt x="1698" y="2207"/>
                  </a:lnTo>
                  <a:lnTo>
                    <a:pt x="1619" y="2208"/>
                  </a:lnTo>
                  <a:lnTo>
                    <a:pt x="1538" y="2207"/>
                  </a:lnTo>
                  <a:lnTo>
                    <a:pt x="1463" y="2201"/>
                  </a:lnTo>
                  <a:lnTo>
                    <a:pt x="1394" y="2192"/>
                  </a:lnTo>
                  <a:lnTo>
                    <a:pt x="1330" y="2180"/>
                  </a:lnTo>
                  <a:lnTo>
                    <a:pt x="1273" y="2164"/>
                  </a:lnTo>
                  <a:lnTo>
                    <a:pt x="1221" y="2145"/>
                  </a:lnTo>
                  <a:lnTo>
                    <a:pt x="1175" y="2123"/>
                  </a:lnTo>
                  <a:lnTo>
                    <a:pt x="1134" y="2097"/>
                  </a:lnTo>
                  <a:lnTo>
                    <a:pt x="1100" y="2068"/>
                  </a:lnTo>
                  <a:lnTo>
                    <a:pt x="1071" y="2035"/>
                  </a:lnTo>
                  <a:lnTo>
                    <a:pt x="1058" y="2012"/>
                  </a:lnTo>
                  <a:lnTo>
                    <a:pt x="1050" y="1989"/>
                  </a:lnTo>
                  <a:lnTo>
                    <a:pt x="1047" y="1964"/>
                  </a:lnTo>
                  <a:lnTo>
                    <a:pt x="1047" y="1866"/>
                  </a:lnTo>
                  <a:lnTo>
                    <a:pt x="613" y="1866"/>
                  </a:lnTo>
                  <a:lnTo>
                    <a:pt x="546" y="1862"/>
                  </a:lnTo>
                  <a:lnTo>
                    <a:pt x="481" y="1851"/>
                  </a:lnTo>
                  <a:lnTo>
                    <a:pt x="419" y="1834"/>
                  </a:lnTo>
                  <a:lnTo>
                    <a:pt x="360" y="1811"/>
                  </a:lnTo>
                  <a:lnTo>
                    <a:pt x="303" y="1782"/>
                  </a:lnTo>
                  <a:lnTo>
                    <a:pt x="251" y="1747"/>
                  </a:lnTo>
                  <a:lnTo>
                    <a:pt x="202" y="1707"/>
                  </a:lnTo>
                  <a:lnTo>
                    <a:pt x="158" y="1663"/>
                  </a:lnTo>
                  <a:lnTo>
                    <a:pt x="118" y="1614"/>
                  </a:lnTo>
                  <a:lnTo>
                    <a:pt x="83" y="1562"/>
                  </a:lnTo>
                  <a:lnTo>
                    <a:pt x="54" y="1505"/>
                  </a:lnTo>
                  <a:lnTo>
                    <a:pt x="31" y="1446"/>
                  </a:lnTo>
                  <a:lnTo>
                    <a:pt x="13" y="1383"/>
                  </a:lnTo>
                  <a:lnTo>
                    <a:pt x="3" y="1319"/>
                  </a:lnTo>
                  <a:lnTo>
                    <a:pt x="0" y="1253"/>
                  </a:lnTo>
                  <a:lnTo>
                    <a:pt x="2" y="1189"/>
                  </a:lnTo>
                  <a:lnTo>
                    <a:pt x="12" y="1127"/>
                  </a:lnTo>
                  <a:lnTo>
                    <a:pt x="27" y="1068"/>
                  </a:lnTo>
                  <a:lnTo>
                    <a:pt x="49" y="1011"/>
                  </a:lnTo>
                  <a:lnTo>
                    <a:pt x="76" y="955"/>
                  </a:lnTo>
                  <a:lnTo>
                    <a:pt x="108" y="905"/>
                  </a:lnTo>
                  <a:lnTo>
                    <a:pt x="145" y="856"/>
                  </a:lnTo>
                  <a:lnTo>
                    <a:pt x="187" y="811"/>
                  </a:lnTo>
                  <a:lnTo>
                    <a:pt x="232" y="772"/>
                  </a:lnTo>
                  <a:lnTo>
                    <a:pt x="281" y="736"/>
                  </a:lnTo>
                  <a:lnTo>
                    <a:pt x="335" y="705"/>
                  </a:lnTo>
                  <a:lnTo>
                    <a:pt x="391" y="680"/>
                  </a:lnTo>
                  <a:lnTo>
                    <a:pt x="401" y="617"/>
                  </a:lnTo>
                  <a:lnTo>
                    <a:pt x="417" y="557"/>
                  </a:lnTo>
                  <a:lnTo>
                    <a:pt x="440" y="499"/>
                  </a:lnTo>
                  <a:lnTo>
                    <a:pt x="468" y="446"/>
                  </a:lnTo>
                  <a:lnTo>
                    <a:pt x="503" y="395"/>
                  </a:lnTo>
                  <a:lnTo>
                    <a:pt x="543" y="350"/>
                  </a:lnTo>
                  <a:lnTo>
                    <a:pt x="587" y="310"/>
                  </a:lnTo>
                  <a:lnTo>
                    <a:pt x="636" y="273"/>
                  </a:lnTo>
                  <a:lnTo>
                    <a:pt x="689" y="243"/>
                  </a:lnTo>
                  <a:lnTo>
                    <a:pt x="744" y="218"/>
                  </a:lnTo>
                  <a:lnTo>
                    <a:pt x="805" y="201"/>
                  </a:lnTo>
                  <a:lnTo>
                    <a:pt x="867" y="189"/>
                  </a:lnTo>
                  <a:lnTo>
                    <a:pt x="931" y="185"/>
                  </a:lnTo>
                  <a:lnTo>
                    <a:pt x="991" y="189"/>
                  </a:lnTo>
                  <a:lnTo>
                    <a:pt x="1049" y="198"/>
                  </a:lnTo>
                  <a:lnTo>
                    <a:pt x="1096" y="154"/>
                  </a:lnTo>
                  <a:lnTo>
                    <a:pt x="1147" y="115"/>
                  </a:lnTo>
                  <a:lnTo>
                    <a:pt x="1202" y="80"/>
                  </a:lnTo>
                  <a:lnTo>
                    <a:pt x="1258" y="52"/>
                  </a:lnTo>
                  <a:lnTo>
                    <a:pt x="1319" y="29"/>
                  </a:lnTo>
                  <a:lnTo>
                    <a:pt x="1380" y="13"/>
                  </a:lnTo>
                  <a:lnTo>
                    <a:pt x="1445" y="4"/>
                  </a:lnTo>
                  <a:lnTo>
                    <a:pt x="151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4">
              <a:extLst>
                <a:ext uri="{FF2B5EF4-FFF2-40B4-BE49-F238E27FC236}">
                  <a16:creationId xmlns:a16="http://schemas.microsoft.com/office/drawing/2014/main" id="{01383FBF-9DC2-D840-A8F3-32FFDC5E17D5}"/>
                </a:ext>
              </a:extLst>
            </p:cNvPr>
            <p:cNvSpPr>
              <a:spLocks/>
            </p:cNvSpPr>
            <p:nvPr/>
          </p:nvSpPr>
          <p:spPr bwMode="auto">
            <a:xfrm>
              <a:off x="7520493" y="1251519"/>
              <a:ext cx="812800" cy="515938"/>
            </a:xfrm>
            <a:custGeom>
              <a:avLst/>
              <a:gdLst>
                <a:gd name="T0" fmla="*/ 1508 w 2564"/>
                <a:gd name="T1" fmla="*/ 13 h 1626"/>
                <a:gd name="T2" fmla="*/ 1666 w 2564"/>
                <a:gd name="T3" fmla="*/ 80 h 1626"/>
                <a:gd name="T4" fmla="*/ 1791 w 2564"/>
                <a:gd name="T5" fmla="*/ 193 h 1626"/>
                <a:gd name="T6" fmla="*/ 1873 w 2564"/>
                <a:gd name="T7" fmla="*/ 341 h 1626"/>
                <a:gd name="T8" fmla="*/ 1963 w 2564"/>
                <a:gd name="T9" fmla="*/ 399 h 1626"/>
                <a:gd name="T10" fmla="*/ 2109 w 2564"/>
                <a:gd name="T11" fmla="*/ 446 h 1626"/>
                <a:gd name="T12" fmla="*/ 2228 w 2564"/>
                <a:gd name="T13" fmla="*/ 539 h 1626"/>
                <a:gd name="T14" fmla="*/ 2306 w 2564"/>
                <a:gd name="T15" fmla="*/ 667 h 1626"/>
                <a:gd name="T16" fmla="*/ 2334 w 2564"/>
                <a:gd name="T17" fmla="*/ 821 h 1626"/>
                <a:gd name="T18" fmla="*/ 2367 w 2564"/>
                <a:gd name="T19" fmla="*/ 943 h 1626"/>
                <a:gd name="T20" fmla="*/ 2480 w 2564"/>
                <a:gd name="T21" fmla="*/ 1034 h 1626"/>
                <a:gd name="T22" fmla="*/ 2549 w 2564"/>
                <a:gd name="T23" fmla="*/ 1163 h 1626"/>
                <a:gd name="T24" fmla="*/ 2561 w 2564"/>
                <a:gd name="T25" fmla="*/ 1313 h 1626"/>
                <a:gd name="T26" fmla="*/ 2515 w 2564"/>
                <a:gd name="T27" fmla="*/ 1447 h 1626"/>
                <a:gd name="T28" fmla="*/ 2423 w 2564"/>
                <a:gd name="T29" fmla="*/ 1551 h 1626"/>
                <a:gd name="T30" fmla="*/ 2299 w 2564"/>
                <a:gd name="T31" fmla="*/ 1613 h 1626"/>
                <a:gd name="T32" fmla="*/ 2203 w 2564"/>
                <a:gd name="T33" fmla="*/ 1626 h 1626"/>
                <a:gd name="T34" fmla="*/ 2050 w 2564"/>
                <a:gd name="T35" fmla="*/ 1533 h 1626"/>
                <a:gd name="T36" fmla="*/ 2050 w 2564"/>
                <a:gd name="T37" fmla="*/ 1231 h 1626"/>
                <a:gd name="T38" fmla="*/ 2050 w 2564"/>
                <a:gd name="T39" fmla="*/ 1164 h 1626"/>
                <a:gd name="T40" fmla="*/ 2039 w 2564"/>
                <a:gd name="T41" fmla="*/ 1098 h 1626"/>
                <a:gd name="T42" fmla="*/ 1983 w 2564"/>
                <a:gd name="T43" fmla="*/ 1029 h 1626"/>
                <a:gd name="T44" fmla="*/ 1896 w 2564"/>
                <a:gd name="T45" fmla="*/ 979 h 1626"/>
                <a:gd name="T46" fmla="*/ 1791 w 2564"/>
                <a:gd name="T47" fmla="*/ 948 h 1626"/>
                <a:gd name="T48" fmla="*/ 1683 w 2564"/>
                <a:gd name="T49" fmla="*/ 930 h 1626"/>
                <a:gd name="T50" fmla="*/ 1585 w 2564"/>
                <a:gd name="T51" fmla="*/ 921 h 1626"/>
                <a:gd name="T52" fmla="*/ 1514 w 2564"/>
                <a:gd name="T53" fmla="*/ 918 h 1626"/>
                <a:gd name="T54" fmla="*/ 1463 w 2564"/>
                <a:gd name="T55" fmla="*/ 919 h 1626"/>
                <a:gd name="T56" fmla="*/ 1382 w 2564"/>
                <a:gd name="T57" fmla="*/ 922 h 1626"/>
                <a:gd name="T58" fmla="*/ 1280 w 2564"/>
                <a:gd name="T59" fmla="*/ 934 h 1626"/>
                <a:gd name="T60" fmla="*/ 1171 w 2564"/>
                <a:gd name="T61" fmla="*/ 956 h 1626"/>
                <a:gd name="T62" fmla="*/ 1070 w 2564"/>
                <a:gd name="T63" fmla="*/ 994 h 1626"/>
                <a:gd name="T64" fmla="*/ 992 w 2564"/>
                <a:gd name="T65" fmla="*/ 1049 h 1626"/>
                <a:gd name="T66" fmla="*/ 951 w 2564"/>
                <a:gd name="T67" fmla="*/ 1125 h 1626"/>
                <a:gd name="T68" fmla="*/ 948 w 2564"/>
                <a:gd name="T69" fmla="*/ 1180 h 1626"/>
                <a:gd name="T70" fmla="*/ 948 w 2564"/>
                <a:gd name="T71" fmla="*/ 1626 h 1626"/>
                <a:gd name="T72" fmla="*/ 380 w 2564"/>
                <a:gd name="T73" fmla="*/ 1613 h 1626"/>
                <a:gd name="T74" fmla="*/ 229 w 2564"/>
                <a:gd name="T75" fmla="*/ 1550 h 1626"/>
                <a:gd name="T76" fmla="*/ 108 w 2564"/>
                <a:gd name="T77" fmla="*/ 1441 h 1626"/>
                <a:gd name="T78" fmla="*/ 28 w 2564"/>
                <a:gd name="T79" fmla="*/ 1298 h 1626"/>
                <a:gd name="T80" fmla="*/ 0 w 2564"/>
                <a:gd name="T81" fmla="*/ 1133 h 1626"/>
                <a:gd name="T82" fmla="*/ 29 w 2564"/>
                <a:gd name="T83" fmla="*/ 963 h 1626"/>
                <a:gd name="T84" fmla="*/ 112 w 2564"/>
                <a:gd name="T85" fmla="*/ 818 h 1626"/>
                <a:gd name="T86" fmla="*/ 236 w 2564"/>
                <a:gd name="T87" fmla="*/ 711 h 1626"/>
                <a:gd name="T88" fmla="*/ 392 w 2564"/>
                <a:gd name="T89" fmla="*/ 649 h 1626"/>
                <a:gd name="T90" fmla="*/ 403 w 2564"/>
                <a:gd name="T91" fmla="*/ 503 h 1626"/>
                <a:gd name="T92" fmla="*/ 466 w 2564"/>
                <a:gd name="T93" fmla="*/ 366 h 1626"/>
                <a:gd name="T94" fmla="*/ 571 w 2564"/>
                <a:gd name="T95" fmla="*/ 261 h 1626"/>
                <a:gd name="T96" fmla="*/ 708 w 2564"/>
                <a:gd name="T97" fmla="*/ 198 h 1626"/>
                <a:gd name="T98" fmla="*/ 867 w 2564"/>
                <a:gd name="T99" fmla="*/ 188 h 1626"/>
                <a:gd name="T100" fmla="*/ 1005 w 2564"/>
                <a:gd name="T101" fmla="*/ 175 h 1626"/>
                <a:gd name="T102" fmla="*/ 1127 w 2564"/>
                <a:gd name="T103" fmla="*/ 72 h 1626"/>
                <a:gd name="T104" fmla="*/ 1278 w 2564"/>
                <a:gd name="T105" fmla="*/ 12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64" h="1626">
                  <a:moveTo>
                    <a:pt x="1391" y="0"/>
                  </a:moveTo>
                  <a:lnTo>
                    <a:pt x="1450" y="3"/>
                  </a:lnTo>
                  <a:lnTo>
                    <a:pt x="1508" y="13"/>
                  </a:lnTo>
                  <a:lnTo>
                    <a:pt x="1564" y="30"/>
                  </a:lnTo>
                  <a:lnTo>
                    <a:pt x="1617" y="52"/>
                  </a:lnTo>
                  <a:lnTo>
                    <a:pt x="1666" y="80"/>
                  </a:lnTo>
                  <a:lnTo>
                    <a:pt x="1711" y="113"/>
                  </a:lnTo>
                  <a:lnTo>
                    <a:pt x="1754" y="151"/>
                  </a:lnTo>
                  <a:lnTo>
                    <a:pt x="1791" y="193"/>
                  </a:lnTo>
                  <a:lnTo>
                    <a:pt x="1824" y="239"/>
                  </a:lnTo>
                  <a:lnTo>
                    <a:pt x="1851" y="289"/>
                  </a:lnTo>
                  <a:lnTo>
                    <a:pt x="1873" y="341"/>
                  </a:lnTo>
                  <a:lnTo>
                    <a:pt x="1890" y="396"/>
                  </a:lnTo>
                  <a:lnTo>
                    <a:pt x="1910" y="396"/>
                  </a:lnTo>
                  <a:lnTo>
                    <a:pt x="1963" y="399"/>
                  </a:lnTo>
                  <a:lnTo>
                    <a:pt x="2014" y="408"/>
                  </a:lnTo>
                  <a:lnTo>
                    <a:pt x="2063" y="424"/>
                  </a:lnTo>
                  <a:lnTo>
                    <a:pt x="2109" y="446"/>
                  </a:lnTo>
                  <a:lnTo>
                    <a:pt x="2153" y="473"/>
                  </a:lnTo>
                  <a:lnTo>
                    <a:pt x="2191" y="503"/>
                  </a:lnTo>
                  <a:lnTo>
                    <a:pt x="2228" y="539"/>
                  </a:lnTo>
                  <a:lnTo>
                    <a:pt x="2258" y="578"/>
                  </a:lnTo>
                  <a:lnTo>
                    <a:pt x="2284" y="621"/>
                  </a:lnTo>
                  <a:lnTo>
                    <a:pt x="2306" y="667"/>
                  </a:lnTo>
                  <a:lnTo>
                    <a:pt x="2321" y="716"/>
                  </a:lnTo>
                  <a:lnTo>
                    <a:pt x="2330" y="768"/>
                  </a:lnTo>
                  <a:lnTo>
                    <a:pt x="2334" y="821"/>
                  </a:lnTo>
                  <a:lnTo>
                    <a:pt x="2330" y="873"/>
                  </a:lnTo>
                  <a:lnTo>
                    <a:pt x="2321" y="924"/>
                  </a:lnTo>
                  <a:lnTo>
                    <a:pt x="2367" y="943"/>
                  </a:lnTo>
                  <a:lnTo>
                    <a:pt x="2409" y="968"/>
                  </a:lnTo>
                  <a:lnTo>
                    <a:pt x="2446" y="999"/>
                  </a:lnTo>
                  <a:lnTo>
                    <a:pt x="2480" y="1034"/>
                  </a:lnTo>
                  <a:lnTo>
                    <a:pt x="2509" y="1073"/>
                  </a:lnTo>
                  <a:lnTo>
                    <a:pt x="2532" y="1117"/>
                  </a:lnTo>
                  <a:lnTo>
                    <a:pt x="2549" y="1163"/>
                  </a:lnTo>
                  <a:lnTo>
                    <a:pt x="2560" y="1213"/>
                  </a:lnTo>
                  <a:lnTo>
                    <a:pt x="2564" y="1265"/>
                  </a:lnTo>
                  <a:lnTo>
                    <a:pt x="2561" y="1313"/>
                  </a:lnTo>
                  <a:lnTo>
                    <a:pt x="2552" y="1360"/>
                  </a:lnTo>
                  <a:lnTo>
                    <a:pt x="2536" y="1405"/>
                  </a:lnTo>
                  <a:lnTo>
                    <a:pt x="2515" y="1447"/>
                  </a:lnTo>
                  <a:lnTo>
                    <a:pt x="2489" y="1486"/>
                  </a:lnTo>
                  <a:lnTo>
                    <a:pt x="2458" y="1520"/>
                  </a:lnTo>
                  <a:lnTo>
                    <a:pt x="2423" y="1551"/>
                  </a:lnTo>
                  <a:lnTo>
                    <a:pt x="2385" y="1576"/>
                  </a:lnTo>
                  <a:lnTo>
                    <a:pt x="2344" y="1597"/>
                  </a:lnTo>
                  <a:lnTo>
                    <a:pt x="2299" y="1613"/>
                  </a:lnTo>
                  <a:lnTo>
                    <a:pt x="2252" y="1622"/>
                  </a:lnTo>
                  <a:lnTo>
                    <a:pt x="2203" y="1626"/>
                  </a:lnTo>
                  <a:lnTo>
                    <a:pt x="2203" y="1626"/>
                  </a:lnTo>
                  <a:lnTo>
                    <a:pt x="2050" y="1626"/>
                  </a:lnTo>
                  <a:lnTo>
                    <a:pt x="2050" y="1580"/>
                  </a:lnTo>
                  <a:lnTo>
                    <a:pt x="2050" y="1533"/>
                  </a:lnTo>
                  <a:lnTo>
                    <a:pt x="2050" y="1303"/>
                  </a:lnTo>
                  <a:lnTo>
                    <a:pt x="2050" y="1265"/>
                  </a:lnTo>
                  <a:lnTo>
                    <a:pt x="2050" y="1231"/>
                  </a:lnTo>
                  <a:lnTo>
                    <a:pt x="2050" y="1203"/>
                  </a:lnTo>
                  <a:lnTo>
                    <a:pt x="2050" y="1180"/>
                  </a:lnTo>
                  <a:lnTo>
                    <a:pt x="2050" y="1164"/>
                  </a:lnTo>
                  <a:lnTo>
                    <a:pt x="2050" y="1157"/>
                  </a:lnTo>
                  <a:lnTo>
                    <a:pt x="2047" y="1125"/>
                  </a:lnTo>
                  <a:lnTo>
                    <a:pt x="2039" y="1098"/>
                  </a:lnTo>
                  <a:lnTo>
                    <a:pt x="2024" y="1072"/>
                  </a:lnTo>
                  <a:lnTo>
                    <a:pt x="2006" y="1049"/>
                  </a:lnTo>
                  <a:lnTo>
                    <a:pt x="1983" y="1029"/>
                  </a:lnTo>
                  <a:lnTo>
                    <a:pt x="1957" y="1009"/>
                  </a:lnTo>
                  <a:lnTo>
                    <a:pt x="1928" y="994"/>
                  </a:lnTo>
                  <a:lnTo>
                    <a:pt x="1896" y="979"/>
                  </a:lnTo>
                  <a:lnTo>
                    <a:pt x="1862" y="967"/>
                  </a:lnTo>
                  <a:lnTo>
                    <a:pt x="1827" y="956"/>
                  </a:lnTo>
                  <a:lnTo>
                    <a:pt x="1791" y="948"/>
                  </a:lnTo>
                  <a:lnTo>
                    <a:pt x="1755" y="940"/>
                  </a:lnTo>
                  <a:lnTo>
                    <a:pt x="1718" y="934"/>
                  </a:lnTo>
                  <a:lnTo>
                    <a:pt x="1683" y="930"/>
                  </a:lnTo>
                  <a:lnTo>
                    <a:pt x="1648" y="926"/>
                  </a:lnTo>
                  <a:lnTo>
                    <a:pt x="1616" y="922"/>
                  </a:lnTo>
                  <a:lnTo>
                    <a:pt x="1585" y="921"/>
                  </a:lnTo>
                  <a:lnTo>
                    <a:pt x="1559" y="919"/>
                  </a:lnTo>
                  <a:lnTo>
                    <a:pt x="1535" y="919"/>
                  </a:lnTo>
                  <a:lnTo>
                    <a:pt x="1514" y="918"/>
                  </a:lnTo>
                  <a:lnTo>
                    <a:pt x="1500" y="918"/>
                  </a:lnTo>
                  <a:lnTo>
                    <a:pt x="1484" y="918"/>
                  </a:lnTo>
                  <a:lnTo>
                    <a:pt x="1463" y="919"/>
                  </a:lnTo>
                  <a:lnTo>
                    <a:pt x="1439" y="919"/>
                  </a:lnTo>
                  <a:lnTo>
                    <a:pt x="1413" y="921"/>
                  </a:lnTo>
                  <a:lnTo>
                    <a:pt x="1382" y="922"/>
                  </a:lnTo>
                  <a:lnTo>
                    <a:pt x="1350" y="926"/>
                  </a:lnTo>
                  <a:lnTo>
                    <a:pt x="1316" y="930"/>
                  </a:lnTo>
                  <a:lnTo>
                    <a:pt x="1280" y="934"/>
                  </a:lnTo>
                  <a:lnTo>
                    <a:pt x="1243" y="940"/>
                  </a:lnTo>
                  <a:lnTo>
                    <a:pt x="1207" y="948"/>
                  </a:lnTo>
                  <a:lnTo>
                    <a:pt x="1171" y="956"/>
                  </a:lnTo>
                  <a:lnTo>
                    <a:pt x="1136" y="967"/>
                  </a:lnTo>
                  <a:lnTo>
                    <a:pt x="1102" y="979"/>
                  </a:lnTo>
                  <a:lnTo>
                    <a:pt x="1070" y="994"/>
                  </a:lnTo>
                  <a:lnTo>
                    <a:pt x="1041" y="1009"/>
                  </a:lnTo>
                  <a:lnTo>
                    <a:pt x="1015" y="1029"/>
                  </a:lnTo>
                  <a:lnTo>
                    <a:pt x="992" y="1049"/>
                  </a:lnTo>
                  <a:lnTo>
                    <a:pt x="974" y="1072"/>
                  </a:lnTo>
                  <a:lnTo>
                    <a:pt x="960" y="1098"/>
                  </a:lnTo>
                  <a:lnTo>
                    <a:pt x="951" y="1125"/>
                  </a:lnTo>
                  <a:lnTo>
                    <a:pt x="948" y="1157"/>
                  </a:lnTo>
                  <a:lnTo>
                    <a:pt x="948" y="1164"/>
                  </a:lnTo>
                  <a:lnTo>
                    <a:pt x="948" y="1180"/>
                  </a:lnTo>
                  <a:lnTo>
                    <a:pt x="948" y="1533"/>
                  </a:lnTo>
                  <a:lnTo>
                    <a:pt x="948" y="1580"/>
                  </a:lnTo>
                  <a:lnTo>
                    <a:pt x="948" y="1626"/>
                  </a:lnTo>
                  <a:lnTo>
                    <a:pt x="494" y="1626"/>
                  </a:lnTo>
                  <a:lnTo>
                    <a:pt x="436" y="1622"/>
                  </a:lnTo>
                  <a:lnTo>
                    <a:pt x="380" y="1613"/>
                  </a:lnTo>
                  <a:lnTo>
                    <a:pt x="327" y="1597"/>
                  </a:lnTo>
                  <a:lnTo>
                    <a:pt x="276" y="1576"/>
                  </a:lnTo>
                  <a:lnTo>
                    <a:pt x="229" y="1550"/>
                  </a:lnTo>
                  <a:lnTo>
                    <a:pt x="185" y="1517"/>
                  </a:lnTo>
                  <a:lnTo>
                    <a:pt x="144" y="1481"/>
                  </a:lnTo>
                  <a:lnTo>
                    <a:pt x="108" y="1441"/>
                  </a:lnTo>
                  <a:lnTo>
                    <a:pt x="77" y="1398"/>
                  </a:lnTo>
                  <a:lnTo>
                    <a:pt x="50" y="1349"/>
                  </a:lnTo>
                  <a:lnTo>
                    <a:pt x="28" y="1298"/>
                  </a:lnTo>
                  <a:lnTo>
                    <a:pt x="12" y="1245"/>
                  </a:lnTo>
                  <a:lnTo>
                    <a:pt x="3" y="1190"/>
                  </a:lnTo>
                  <a:lnTo>
                    <a:pt x="0" y="1133"/>
                  </a:lnTo>
                  <a:lnTo>
                    <a:pt x="4" y="1073"/>
                  </a:lnTo>
                  <a:lnTo>
                    <a:pt x="14" y="1017"/>
                  </a:lnTo>
                  <a:lnTo>
                    <a:pt x="29" y="963"/>
                  </a:lnTo>
                  <a:lnTo>
                    <a:pt x="52" y="911"/>
                  </a:lnTo>
                  <a:lnTo>
                    <a:pt x="79" y="863"/>
                  </a:lnTo>
                  <a:lnTo>
                    <a:pt x="112" y="818"/>
                  </a:lnTo>
                  <a:lnTo>
                    <a:pt x="149" y="778"/>
                  </a:lnTo>
                  <a:lnTo>
                    <a:pt x="191" y="742"/>
                  </a:lnTo>
                  <a:lnTo>
                    <a:pt x="236" y="711"/>
                  </a:lnTo>
                  <a:lnTo>
                    <a:pt x="286" y="684"/>
                  </a:lnTo>
                  <a:lnTo>
                    <a:pt x="338" y="664"/>
                  </a:lnTo>
                  <a:lnTo>
                    <a:pt x="392" y="649"/>
                  </a:lnTo>
                  <a:lnTo>
                    <a:pt x="390" y="607"/>
                  </a:lnTo>
                  <a:lnTo>
                    <a:pt x="393" y="554"/>
                  </a:lnTo>
                  <a:lnTo>
                    <a:pt x="403" y="503"/>
                  </a:lnTo>
                  <a:lnTo>
                    <a:pt x="419" y="454"/>
                  </a:lnTo>
                  <a:lnTo>
                    <a:pt x="439" y="408"/>
                  </a:lnTo>
                  <a:lnTo>
                    <a:pt x="466" y="366"/>
                  </a:lnTo>
                  <a:lnTo>
                    <a:pt x="496" y="326"/>
                  </a:lnTo>
                  <a:lnTo>
                    <a:pt x="531" y="291"/>
                  </a:lnTo>
                  <a:lnTo>
                    <a:pt x="571" y="261"/>
                  </a:lnTo>
                  <a:lnTo>
                    <a:pt x="613" y="234"/>
                  </a:lnTo>
                  <a:lnTo>
                    <a:pt x="659" y="214"/>
                  </a:lnTo>
                  <a:lnTo>
                    <a:pt x="708" y="198"/>
                  </a:lnTo>
                  <a:lnTo>
                    <a:pt x="758" y="188"/>
                  </a:lnTo>
                  <a:lnTo>
                    <a:pt x="812" y="185"/>
                  </a:lnTo>
                  <a:lnTo>
                    <a:pt x="867" y="188"/>
                  </a:lnTo>
                  <a:lnTo>
                    <a:pt x="920" y="199"/>
                  </a:lnTo>
                  <a:lnTo>
                    <a:pt x="971" y="216"/>
                  </a:lnTo>
                  <a:lnTo>
                    <a:pt x="1005" y="175"/>
                  </a:lnTo>
                  <a:lnTo>
                    <a:pt x="1043" y="136"/>
                  </a:lnTo>
                  <a:lnTo>
                    <a:pt x="1084" y="103"/>
                  </a:lnTo>
                  <a:lnTo>
                    <a:pt x="1127" y="72"/>
                  </a:lnTo>
                  <a:lnTo>
                    <a:pt x="1176" y="47"/>
                  </a:lnTo>
                  <a:lnTo>
                    <a:pt x="1225" y="26"/>
                  </a:lnTo>
                  <a:lnTo>
                    <a:pt x="1278" y="12"/>
                  </a:lnTo>
                  <a:lnTo>
                    <a:pt x="1334" y="2"/>
                  </a:lnTo>
                  <a:lnTo>
                    <a:pt x="139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9" name="Group 28">
              <a:extLst>
                <a:ext uri="{FF2B5EF4-FFF2-40B4-BE49-F238E27FC236}">
                  <a16:creationId xmlns:a16="http://schemas.microsoft.com/office/drawing/2014/main" id="{6B9B7C93-FAE0-5949-9B07-C5AEDF32C577}"/>
                </a:ext>
              </a:extLst>
            </p:cNvPr>
            <p:cNvGrpSpPr/>
            <p:nvPr/>
          </p:nvGrpSpPr>
          <p:grpSpPr>
            <a:xfrm>
              <a:off x="7852280" y="1575369"/>
              <a:ext cx="287338" cy="301625"/>
              <a:chOff x="8131175" y="3468688"/>
              <a:chExt cx="287338" cy="301625"/>
            </a:xfrm>
          </p:grpSpPr>
          <p:sp>
            <p:nvSpPr>
              <p:cNvPr id="31" name="Freeform 35">
                <a:extLst>
                  <a:ext uri="{FF2B5EF4-FFF2-40B4-BE49-F238E27FC236}">
                    <a16:creationId xmlns:a16="http://schemas.microsoft.com/office/drawing/2014/main" id="{DC1B7283-A612-9645-B1F1-BBBAA9984A6B}"/>
                  </a:ext>
                </a:extLst>
              </p:cNvPr>
              <p:cNvSpPr>
                <a:spLocks/>
              </p:cNvSpPr>
              <p:nvPr/>
            </p:nvSpPr>
            <p:spPr bwMode="auto">
              <a:xfrm>
                <a:off x="8131175" y="3636963"/>
                <a:ext cx="287338" cy="133350"/>
              </a:xfrm>
              <a:custGeom>
                <a:avLst/>
                <a:gdLst>
                  <a:gd name="T0" fmla="*/ 904 w 904"/>
                  <a:gd name="T1" fmla="*/ 0 h 419"/>
                  <a:gd name="T2" fmla="*/ 904 w 904"/>
                  <a:gd name="T3" fmla="*/ 295 h 419"/>
                  <a:gd name="T4" fmla="*/ 882 w 904"/>
                  <a:gd name="T5" fmla="*/ 318 h 419"/>
                  <a:gd name="T6" fmla="*/ 856 w 904"/>
                  <a:gd name="T7" fmla="*/ 338 h 419"/>
                  <a:gd name="T8" fmla="*/ 825 w 904"/>
                  <a:gd name="T9" fmla="*/ 355 h 419"/>
                  <a:gd name="T10" fmla="*/ 791 w 904"/>
                  <a:gd name="T11" fmla="*/ 371 h 419"/>
                  <a:gd name="T12" fmla="*/ 755 w 904"/>
                  <a:gd name="T13" fmla="*/ 383 h 419"/>
                  <a:gd name="T14" fmla="*/ 716 w 904"/>
                  <a:gd name="T15" fmla="*/ 394 h 419"/>
                  <a:gd name="T16" fmla="*/ 676 w 904"/>
                  <a:gd name="T17" fmla="*/ 401 h 419"/>
                  <a:gd name="T18" fmla="*/ 636 w 904"/>
                  <a:gd name="T19" fmla="*/ 408 h 419"/>
                  <a:gd name="T20" fmla="*/ 597 w 904"/>
                  <a:gd name="T21" fmla="*/ 413 h 419"/>
                  <a:gd name="T22" fmla="*/ 557 w 904"/>
                  <a:gd name="T23" fmla="*/ 416 h 419"/>
                  <a:gd name="T24" fmla="*/ 519 w 904"/>
                  <a:gd name="T25" fmla="*/ 418 h 419"/>
                  <a:gd name="T26" fmla="*/ 484 w 904"/>
                  <a:gd name="T27" fmla="*/ 419 h 419"/>
                  <a:gd name="T28" fmla="*/ 453 w 904"/>
                  <a:gd name="T29" fmla="*/ 419 h 419"/>
                  <a:gd name="T30" fmla="*/ 420 w 904"/>
                  <a:gd name="T31" fmla="*/ 419 h 419"/>
                  <a:gd name="T32" fmla="*/ 385 w 904"/>
                  <a:gd name="T33" fmla="*/ 418 h 419"/>
                  <a:gd name="T34" fmla="*/ 347 w 904"/>
                  <a:gd name="T35" fmla="*/ 416 h 419"/>
                  <a:gd name="T36" fmla="*/ 309 w 904"/>
                  <a:gd name="T37" fmla="*/ 413 h 419"/>
                  <a:gd name="T38" fmla="*/ 269 w 904"/>
                  <a:gd name="T39" fmla="*/ 408 h 419"/>
                  <a:gd name="T40" fmla="*/ 228 w 904"/>
                  <a:gd name="T41" fmla="*/ 401 h 419"/>
                  <a:gd name="T42" fmla="*/ 188 w 904"/>
                  <a:gd name="T43" fmla="*/ 394 h 419"/>
                  <a:gd name="T44" fmla="*/ 149 w 904"/>
                  <a:gd name="T45" fmla="*/ 383 h 419"/>
                  <a:gd name="T46" fmla="*/ 113 w 904"/>
                  <a:gd name="T47" fmla="*/ 371 h 419"/>
                  <a:gd name="T48" fmla="*/ 79 w 904"/>
                  <a:gd name="T49" fmla="*/ 356 h 419"/>
                  <a:gd name="T50" fmla="*/ 49 w 904"/>
                  <a:gd name="T51" fmla="*/ 338 h 419"/>
                  <a:gd name="T52" fmla="*/ 22 w 904"/>
                  <a:gd name="T53" fmla="*/ 318 h 419"/>
                  <a:gd name="T54" fmla="*/ 0 w 904"/>
                  <a:gd name="T55" fmla="*/ 295 h 419"/>
                  <a:gd name="T56" fmla="*/ 0 w 904"/>
                  <a:gd name="T57" fmla="*/ 1 h 419"/>
                  <a:gd name="T58" fmla="*/ 34 w 904"/>
                  <a:gd name="T59" fmla="*/ 19 h 419"/>
                  <a:gd name="T60" fmla="*/ 72 w 904"/>
                  <a:gd name="T61" fmla="*/ 36 h 419"/>
                  <a:gd name="T62" fmla="*/ 114 w 904"/>
                  <a:gd name="T63" fmla="*/ 50 h 419"/>
                  <a:gd name="T64" fmla="*/ 159 w 904"/>
                  <a:gd name="T65" fmla="*/ 63 h 419"/>
                  <a:gd name="T66" fmla="*/ 206 w 904"/>
                  <a:gd name="T67" fmla="*/ 73 h 419"/>
                  <a:gd name="T68" fmla="*/ 254 w 904"/>
                  <a:gd name="T69" fmla="*/ 81 h 419"/>
                  <a:gd name="T70" fmla="*/ 305 w 904"/>
                  <a:gd name="T71" fmla="*/ 87 h 419"/>
                  <a:gd name="T72" fmla="*/ 355 w 904"/>
                  <a:gd name="T73" fmla="*/ 92 h 419"/>
                  <a:gd name="T74" fmla="*/ 404 w 904"/>
                  <a:gd name="T75" fmla="*/ 94 h 419"/>
                  <a:gd name="T76" fmla="*/ 453 w 904"/>
                  <a:gd name="T77" fmla="*/ 94 h 419"/>
                  <a:gd name="T78" fmla="*/ 500 w 904"/>
                  <a:gd name="T79" fmla="*/ 94 h 419"/>
                  <a:gd name="T80" fmla="*/ 549 w 904"/>
                  <a:gd name="T81" fmla="*/ 92 h 419"/>
                  <a:gd name="T82" fmla="*/ 600 w 904"/>
                  <a:gd name="T83" fmla="*/ 87 h 419"/>
                  <a:gd name="T84" fmla="*/ 650 w 904"/>
                  <a:gd name="T85" fmla="*/ 81 h 419"/>
                  <a:gd name="T86" fmla="*/ 698 w 904"/>
                  <a:gd name="T87" fmla="*/ 73 h 419"/>
                  <a:gd name="T88" fmla="*/ 746 w 904"/>
                  <a:gd name="T89" fmla="*/ 63 h 419"/>
                  <a:gd name="T90" fmla="*/ 791 w 904"/>
                  <a:gd name="T91" fmla="*/ 50 h 419"/>
                  <a:gd name="T92" fmla="*/ 832 w 904"/>
                  <a:gd name="T93" fmla="*/ 36 h 419"/>
                  <a:gd name="T94" fmla="*/ 871 w 904"/>
                  <a:gd name="T95" fmla="*/ 19 h 419"/>
                  <a:gd name="T96" fmla="*/ 904 w 904"/>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419">
                    <a:moveTo>
                      <a:pt x="904" y="0"/>
                    </a:moveTo>
                    <a:lnTo>
                      <a:pt x="904" y="295"/>
                    </a:lnTo>
                    <a:lnTo>
                      <a:pt x="882" y="318"/>
                    </a:lnTo>
                    <a:lnTo>
                      <a:pt x="856" y="338"/>
                    </a:lnTo>
                    <a:lnTo>
                      <a:pt x="825" y="355"/>
                    </a:lnTo>
                    <a:lnTo>
                      <a:pt x="791" y="371"/>
                    </a:lnTo>
                    <a:lnTo>
                      <a:pt x="755" y="383"/>
                    </a:lnTo>
                    <a:lnTo>
                      <a:pt x="716" y="394"/>
                    </a:lnTo>
                    <a:lnTo>
                      <a:pt x="676" y="401"/>
                    </a:lnTo>
                    <a:lnTo>
                      <a:pt x="636" y="408"/>
                    </a:lnTo>
                    <a:lnTo>
                      <a:pt x="597" y="413"/>
                    </a:lnTo>
                    <a:lnTo>
                      <a:pt x="557" y="416"/>
                    </a:lnTo>
                    <a:lnTo>
                      <a:pt x="519" y="418"/>
                    </a:lnTo>
                    <a:lnTo>
                      <a:pt x="484" y="419"/>
                    </a:lnTo>
                    <a:lnTo>
                      <a:pt x="453" y="419"/>
                    </a:lnTo>
                    <a:lnTo>
                      <a:pt x="420" y="419"/>
                    </a:lnTo>
                    <a:lnTo>
                      <a:pt x="385" y="418"/>
                    </a:lnTo>
                    <a:lnTo>
                      <a:pt x="347" y="416"/>
                    </a:lnTo>
                    <a:lnTo>
                      <a:pt x="309" y="413"/>
                    </a:lnTo>
                    <a:lnTo>
                      <a:pt x="269" y="408"/>
                    </a:lnTo>
                    <a:lnTo>
                      <a:pt x="228" y="401"/>
                    </a:lnTo>
                    <a:lnTo>
                      <a:pt x="188" y="394"/>
                    </a:lnTo>
                    <a:lnTo>
                      <a:pt x="149" y="383"/>
                    </a:lnTo>
                    <a:lnTo>
                      <a:pt x="113" y="371"/>
                    </a:lnTo>
                    <a:lnTo>
                      <a:pt x="79" y="356"/>
                    </a:lnTo>
                    <a:lnTo>
                      <a:pt x="49" y="338"/>
                    </a:lnTo>
                    <a:lnTo>
                      <a:pt x="22" y="318"/>
                    </a:lnTo>
                    <a:lnTo>
                      <a:pt x="0" y="295"/>
                    </a:lnTo>
                    <a:lnTo>
                      <a:pt x="0" y="1"/>
                    </a:lnTo>
                    <a:lnTo>
                      <a:pt x="34" y="19"/>
                    </a:lnTo>
                    <a:lnTo>
                      <a:pt x="72" y="36"/>
                    </a:lnTo>
                    <a:lnTo>
                      <a:pt x="114" y="50"/>
                    </a:lnTo>
                    <a:lnTo>
                      <a:pt x="159" y="63"/>
                    </a:lnTo>
                    <a:lnTo>
                      <a:pt x="206" y="73"/>
                    </a:lnTo>
                    <a:lnTo>
                      <a:pt x="254" y="81"/>
                    </a:lnTo>
                    <a:lnTo>
                      <a:pt x="305" y="87"/>
                    </a:lnTo>
                    <a:lnTo>
                      <a:pt x="355" y="92"/>
                    </a:lnTo>
                    <a:lnTo>
                      <a:pt x="404" y="94"/>
                    </a:lnTo>
                    <a:lnTo>
                      <a:pt x="453" y="94"/>
                    </a:lnTo>
                    <a:lnTo>
                      <a:pt x="500" y="94"/>
                    </a:lnTo>
                    <a:lnTo>
                      <a:pt x="549" y="92"/>
                    </a:lnTo>
                    <a:lnTo>
                      <a:pt x="600" y="87"/>
                    </a:lnTo>
                    <a:lnTo>
                      <a:pt x="650" y="81"/>
                    </a:lnTo>
                    <a:lnTo>
                      <a:pt x="698" y="73"/>
                    </a:lnTo>
                    <a:lnTo>
                      <a:pt x="746" y="63"/>
                    </a:lnTo>
                    <a:lnTo>
                      <a:pt x="791" y="50"/>
                    </a:lnTo>
                    <a:lnTo>
                      <a:pt x="832" y="36"/>
                    </a:lnTo>
                    <a:lnTo>
                      <a:pt x="871" y="19"/>
                    </a:lnTo>
                    <a:lnTo>
                      <a:pt x="90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id="{8AFB3457-C99E-AD47-89A5-0088A705389A}"/>
                  </a:ext>
                </a:extLst>
              </p:cNvPr>
              <p:cNvSpPr>
                <a:spLocks/>
              </p:cNvSpPr>
              <p:nvPr/>
            </p:nvSpPr>
            <p:spPr bwMode="auto">
              <a:xfrm>
                <a:off x="8131175" y="3468688"/>
                <a:ext cx="287338" cy="87313"/>
              </a:xfrm>
              <a:custGeom>
                <a:avLst/>
                <a:gdLst>
                  <a:gd name="T0" fmla="*/ 453 w 904"/>
                  <a:gd name="T1" fmla="*/ 0 h 278"/>
                  <a:gd name="T2" fmla="*/ 513 w 904"/>
                  <a:gd name="T3" fmla="*/ 1 h 278"/>
                  <a:gd name="T4" fmla="*/ 572 w 904"/>
                  <a:gd name="T5" fmla="*/ 5 h 278"/>
                  <a:gd name="T6" fmla="*/ 628 w 904"/>
                  <a:gd name="T7" fmla="*/ 11 h 278"/>
                  <a:gd name="T8" fmla="*/ 680 w 904"/>
                  <a:gd name="T9" fmla="*/ 19 h 278"/>
                  <a:gd name="T10" fmla="*/ 728 w 904"/>
                  <a:gd name="T11" fmla="*/ 29 h 278"/>
                  <a:gd name="T12" fmla="*/ 772 w 904"/>
                  <a:gd name="T13" fmla="*/ 41 h 278"/>
                  <a:gd name="T14" fmla="*/ 809 w 904"/>
                  <a:gd name="T15" fmla="*/ 54 h 278"/>
                  <a:gd name="T16" fmla="*/ 842 w 904"/>
                  <a:gd name="T17" fmla="*/ 69 h 278"/>
                  <a:gd name="T18" fmla="*/ 869 w 904"/>
                  <a:gd name="T19" fmla="*/ 84 h 278"/>
                  <a:gd name="T20" fmla="*/ 888 w 904"/>
                  <a:gd name="T21" fmla="*/ 101 h 278"/>
                  <a:gd name="T22" fmla="*/ 900 w 904"/>
                  <a:gd name="T23" fmla="*/ 120 h 278"/>
                  <a:gd name="T24" fmla="*/ 904 w 904"/>
                  <a:gd name="T25" fmla="*/ 139 h 278"/>
                  <a:gd name="T26" fmla="*/ 900 w 904"/>
                  <a:gd name="T27" fmla="*/ 157 h 278"/>
                  <a:gd name="T28" fmla="*/ 888 w 904"/>
                  <a:gd name="T29" fmla="*/ 175 h 278"/>
                  <a:gd name="T30" fmla="*/ 869 w 904"/>
                  <a:gd name="T31" fmla="*/ 192 h 278"/>
                  <a:gd name="T32" fmla="*/ 842 w 904"/>
                  <a:gd name="T33" fmla="*/ 209 h 278"/>
                  <a:gd name="T34" fmla="*/ 809 w 904"/>
                  <a:gd name="T35" fmla="*/ 224 h 278"/>
                  <a:gd name="T36" fmla="*/ 772 w 904"/>
                  <a:gd name="T37" fmla="*/ 237 h 278"/>
                  <a:gd name="T38" fmla="*/ 728 w 904"/>
                  <a:gd name="T39" fmla="*/ 249 h 278"/>
                  <a:gd name="T40" fmla="*/ 680 w 904"/>
                  <a:gd name="T41" fmla="*/ 259 h 278"/>
                  <a:gd name="T42" fmla="*/ 628 w 904"/>
                  <a:gd name="T43" fmla="*/ 267 h 278"/>
                  <a:gd name="T44" fmla="*/ 572 w 904"/>
                  <a:gd name="T45" fmla="*/ 273 h 278"/>
                  <a:gd name="T46" fmla="*/ 513 w 904"/>
                  <a:gd name="T47" fmla="*/ 277 h 278"/>
                  <a:gd name="T48" fmla="*/ 453 w 904"/>
                  <a:gd name="T49" fmla="*/ 278 h 278"/>
                  <a:gd name="T50" fmla="*/ 391 w 904"/>
                  <a:gd name="T51" fmla="*/ 277 h 278"/>
                  <a:gd name="T52" fmla="*/ 332 w 904"/>
                  <a:gd name="T53" fmla="*/ 273 h 278"/>
                  <a:gd name="T54" fmla="*/ 276 w 904"/>
                  <a:gd name="T55" fmla="*/ 267 h 278"/>
                  <a:gd name="T56" fmla="*/ 224 w 904"/>
                  <a:gd name="T57" fmla="*/ 259 h 278"/>
                  <a:gd name="T58" fmla="*/ 177 w 904"/>
                  <a:gd name="T59" fmla="*/ 249 h 278"/>
                  <a:gd name="T60" fmla="*/ 133 w 904"/>
                  <a:gd name="T61" fmla="*/ 237 h 278"/>
                  <a:gd name="T62" fmla="*/ 95 w 904"/>
                  <a:gd name="T63" fmla="*/ 224 h 278"/>
                  <a:gd name="T64" fmla="*/ 62 w 904"/>
                  <a:gd name="T65" fmla="*/ 209 h 278"/>
                  <a:gd name="T66" fmla="*/ 37 w 904"/>
                  <a:gd name="T67" fmla="*/ 192 h 278"/>
                  <a:gd name="T68" fmla="*/ 17 w 904"/>
                  <a:gd name="T69" fmla="*/ 175 h 278"/>
                  <a:gd name="T70" fmla="*/ 5 w 904"/>
                  <a:gd name="T71" fmla="*/ 157 h 278"/>
                  <a:gd name="T72" fmla="*/ 0 w 904"/>
                  <a:gd name="T73" fmla="*/ 139 h 278"/>
                  <a:gd name="T74" fmla="*/ 5 w 904"/>
                  <a:gd name="T75" fmla="*/ 120 h 278"/>
                  <a:gd name="T76" fmla="*/ 17 w 904"/>
                  <a:gd name="T77" fmla="*/ 101 h 278"/>
                  <a:gd name="T78" fmla="*/ 37 w 904"/>
                  <a:gd name="T79" fmla="*/ 84 h 278"/>
                  <a:gd name="T80" fmla="*/ 62 w 904"/>
                  <a:gd name="T81" fmla="*/ 69 h 278"/>
                  <a:gd name="T82" fmla="*/ 95 w 904"/>
                  <a:gd name="T83" fmla="*/ 54 h 278"/>
                  <a:gd name="T84" fmla="*/ 133 w 904"/>
                  <a:gd name="T85" fmla="*/ 41 h 278"/>
                  <a:gd name="T86" fmla="*/ 177 w 904"/>
                  <a:gd name="T87" fmla="*/ 29 h 278"/>
                  <a:gd name="T88" fmla="*/ 224 w 904"/>
                  <a:gd name="T89" fmla="*/ 19 h 278"/>
                  <a:gd name="T90" fmla="*/ 276 w 904"/>
                  <a:gd name="T91" fmla="*/ 11 h 278"/>
                  <a:gd name="T92" fmla="*/ 332 w 904"/>
                  <a:gd name="T93" fmla="*/ 5 h 278"/>
                  <a:gd name="T94" fmla="*/ 391 w 904"/>
                  <a:gd name="T95" fmla="*/ 1 h 278"/>
                  <a:gd name="T96" fmla="*/ 453 w 904"/>
                  <a:gd name="T9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278">
                    <a:moveTo>
                      <a:pt x="453" y="0"/>
                    </a:moveTo>
                    <a:lnTo>
                      <a:pt x="513" y="1"/>
                    </a:lnTo>
                    <a:lnTo>
                      <a:pt x="572" y="5"/>
                    </a:lnTo>
                    <a:lnTo>
                      <a:pt x="628" y="11"/>
                    </a:lnTo>
                    <a:lnTo>
                      <a:pt x="680" y="19"/>
                    </a:lnTo>
                    <a:lnTo>
                      <a:pt x="728" y="29"/>
                    </a:lnTo>
                    <a:lnTo>
                      <a:pt x="772" y="41"/>
                    </a:lnTo>
                    <a:lnTo>
                      <a:pt x="809" y="54"/>
                    </a:lnTo>
                    <a:lnTo>
                      <a:pt x="842" y="69"/>
                    </a:lnTo>
                    <a:lnTo>
                      <a:pt x="869" y="84"/>
                    </a:lnTo>
                    <a:lnTo>
                      <a:pt x="888" y="101"/>
                    </a:lnTo>
                    <a:lnTo>
                      <a:pt x="900" y="120"/>
                    </a:lnTo>
                    <a:lnTo>
                      <a:pt x="904" y="139"/>
                    </a:lnTo>
                    <a:lnTo>
                      <a:pt x="900" y="157"/>
                    </a:lnTo>
                    <a:lnTo>
                      <a:pt x="888" y="175"/>
                    </a:lnTo>
                    <a:lnTo>
                      <a:pt x="869" y="192"/>
                    </a:lnTo>
                    <a:lnTo>
                      <a:pt x="842" y="209"/>
                    </a:lnTo>
                    <a:lnTo>
                      <a:pt x="809" y="224"/>
                    </a:lnTo>
                    <a:lnTo>
                      <a:pt x="772" y="237"/>
                    </a:lnTo>
                    <a:lnTo>
                      <a:pt x="728" y="249"/>
                    </a:lnTo>
                    <a:lnTo>
                      <a:pt x="680" y="259"/>
                    </a:lnTo>
                    <a:lnTo>
                      <a:pt x="628" y="267"/>
                    </a:lnTo>
                    <a:lnTo>
                      <a:pt x="572" y="273"/>
                    </a:lnTo>
                    <a:lnTo>
                      <a:pt x="513" y="277"/>
                    </a:lnTo>
                    <a:lnTo>
                      <a:pt x="453" y="278"/>
                    </a:lnTo>
                    <a:lnTo>
                      <a:pt x="391" y="277"/>
                    </a:lnTo>
                    <a:lnTo>
                      <a:pt x="332" y="273"/>
                    </a:lnTo>
                    <a:lnTo>
                      <a:pt x="276" y="267"/>
                    </a:lnTo>
                    <a:lnTo>
                      <a:pt x="224" y="259"/>
                    </a:lnTo>
                    <a:lnTo>
                      <a:pt x="177" y="249"/>
                    </a:lnTo>
                    <a:lnTo>
                      <a:pt x="133" y="237"/>
                    </a:lnTo>
                    <a:lnTo>
                      <a:pt x="95" y="224"/>
                    </a:lnTo>
                    <a:lnTo>
                      <a:pt x="62" y="209"/>
                    </a:lnTo>
                    <a:lnTo>
                      <a:pt x="37" y="192"/>
                    </a:lnTo>
                    <a:lnTo>
                      <a:pt x="17" y="175"/>
                    </a:lnTo>
                    <a:lnTo>
                      <a:pt x="5" y="157"/>
                    </a:lnTo>
                    <a:lnTo>
                      <a:pt x="0" y="139"/>
                    </a:lnTo>
                    <a:lnTo>
                      <a:pt x="5" y="120"/>
                    </a:lnTo>
                    <a:lnTo>
                      <a:pt x="17" y="101"/>
                    </a:lnTo>
                    <a:lnTo>
                      <a:pt x="37" y="84"/>
                    </a:lnTo>
                    <a:lnTo>
                      <a:pt x="62" y="69"/>
                    </a:lnTo>
                    <a:lnTo>
                      <a:pt x="95" y="54"/>
                    </a:lnTo>
                    <a:lnTo>
                      <a:pt x="133" y="41"/>
                    </a:lnTo>
                    <a:lnTo>
                      <a:pt x="177" y="29"/>
                    </a:lnTo>
                    <a:lnTo>
                      <a:pt x="224" y="19"/>
                    </a:lnTo>
                    <a:lnTo>
                      <a:pt x="276" y="11"/>
                    </a:lnTo>
                    <a:lnTo>
                      <a:pt x="332" y="5"/>
                    </a:lnTo>
                    <a:lnTo>
                      <a:pt x="391" y="1"/>
                    </a:lnTo>
                    <a:lnTo>
                      <a:pt x="4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0" name="Freeform 37">
              <a:extLst>
                <a:ext uri="{FF2B5EF4-FFF2-40B4-BE49-F238E27FC236}">
                  <a16:creationId xmlns:a16="http://schemas.microsoft.com/office/drawing/2014/main" id="{A91FA54D-4097-D54B-8709-7811BE2893C7}"/>
                </a:ext>
              </a:extLst>
            </p:cNvPr>
            <p:cNvSpPr>
              <a:spLocks/>
            </p:cNvSpPr>
            <p:nvPr/>
          </p:nvSpPr>
          <p:spPr bwMode="auto">
            <a:xfrm>
              <a:off x="7852280" y="1657919"/>
              <a:ext cx="287338" cy="90488"/>
            </a:xfrm>
            <a:custGeom>
              <a:avLst/>
              <a:gdLst>
                <a:gd name="T0" fmla="*/ 0 w 904"/>
                <a:gd name="T1" fmla="*/ 0 h 284"/>
                <a:gd name="T2" fmla="*/ 28 w 904"/>
                <a:gd name="T3" fmla="*/ 17 h 284"/>
                <a:gd name="T4" fmla="*/ 62 w 904"/>
                <a:gd name="T5" fmla="*/ 34 h 284"/>
                <a:gd name="T6" fmla="*/ 103 w 904"/>
                <a:gd name="T7" fmla="*/ 48 h 284"/>
                <a:gd name="T8" fmla="*/ 150 w 904"/>
                <a:gd name="T9" fmla="*/ 63 h 284"/>
                <a:gd name="T10" fmla="*/ 202 w 904"/>
                <a:gd name="T11" fmla="*/ 75 h 284"/>
                <a:gd name="T12" fmla="*/ 259 w 904"/>
                <a:gd name="T13" fmla="*/ 85 h 284"/>
                <a:gd name="T14" fmla="*/ 321 w 904"/>
                <a:gd name="T15" fmla="*/ 92 h 284"/>
                <a:gd name="T16" fmla="*/ 385 w 904"/>
                <a:gd name="T17" fmla="*/ 97 h 284"/>
                <a:gd name="T18" fmla="*/ 453 w 904"/>
                <a:gd name="T19" fmla="*/ 99 h 284"/>
                <a:gd name="T20" fmla="*/ 519 w 904"/>
                <a:gd name="T21" fmla="*/ 97 h 284"/>
                <a:gd name="T22" fmla="*/ 584 w 904"/>
                <a:gd name="T23" fmla="*/ 92 h 284"/>
                <a:gd name="T24" fmla="*/ 645 w 904"/>
                <a:gd name="T25" fmla="*/ 85 h 284"/>
                <a:gd name="T26" fmla="*/ 702 w 904"/>
                <a:gd name="T27" fmla="*/ 75 h 284"/>
                <a:gd name="T28" fmla="*/ 754 w 904"/>
                <a:gd name="T29" fmla="*/ 63 h 284"/>
                <a:gd name="T30" fmla="*/ 801 w 904"/>
                <a:gd name="T31" fmla="*/ 48 h 284"/>
                <a:gd name="T32" fmla="*/ 842 w 904"/>
                <a:gd name="T33" fmla="*/ 34 h 284"/>
                <a:gd name="T34" fmla="*/ 877 w 904"/>
                <a:gd name="T35" fmla="*/ 17 h 284"/>
                <a:gd name="T36" fmla="*/ 904 w 904"/>
                <a:gd name="T37" fmla="*/ 0 h 284"/>
                <a:gd name="T38" fmla="*/ 904 w 904"/>
                <a:gd name="T39" fmla="*/ 185 h 284"/>
                <a:gd name="T40" fmla="*/ 877 w 904"/>
                <a:gd name="T41" fmla="*/ 202 h 284"/>
                <a:gd name="T42" fmla="*/ 842 w 904"/>
                <a:gd name="T43" fmla="*/ 219 h 284"/>
                <a:gd name="T44" fmla="*/ 801 w 904"/>
                <a:gd name="T45" fmla="*/ 235 h 284"/>
                <a:gd name="T46" fmla="*/ 754 w 904"/>
                <a:gd name="T47" fmla="*/ 248 h 284"/>
                <a:gd name="T48" fmla="*/ 702 w 904"/>
                <a:gd name="T49" fmla="*/ 260 h 284"/>
                <a:gd name="T50" fmla="*/ 645 w 904"/>
                <a:gd name="T51" fmla="*/ 270 h 284"/>
                <a:gd name="T52" fmla="*/ 584 w 904"/>
                <a:gd name="T53" fmla="*/ 278 h 284"/>
                <a:gd name="T54" fmla="*/ 519 w 904"/>
                <a:gd name="T55" fmla="*/ 283 h 284"/>
                <a:gd name="T56" fmla="*/ 453 w 904"/>
                <a:gd name="T57" fmla="*/ 284 h 284"/>
                <a:gd name="T58" fmla="*/ 385 w 904"/>
                <a:gd name="T59" fmla="*/ 283 h 284"/>
                <a:gd name="T60" fmla="*/ 321 w 904"/>
                <a:gd name="T61" fmla="*/ 278 h 284"/>
                <a:gd name="T62" fmla="*/ 259 w 904"/>
                <a:gd name="T63" fmla="*/ 270 h 284"/>
                <a:gd name="T64" fmla="*/ 202 w 904"/>
                <a:gd name="T65" fmla="*/ 260 h 284"/>
                <a:gd name="T66" fmla="*/ 150 w 904"/>
                <a:gd name="T67" fmla="*/ 248 h 284"/>
                <a:gd name="T68" fmla="*/ 103 w 904"/>
                <a:gd name="T69" fmla="*/ 235 h 284"/>
                <a:gd name="T70" fmla="*/ 62 w 904"/>
                <a:gd name="T71" fmla="*/ 219 h 284"/>
                <a:gd name="T72" fmla="*/ 28 w 904"/>
                <a:gd name="T73" fmla="*/ 202 h 284"/>
                <a:gd name="T74" fmla="*/ 0 w 904"/>
                <a:gd name="T75" fmla="*/ 185 h 284"/>
                <a:gd name="T76" fmla="*/ 0 w 904"/>
                <a:gd name="T7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4" h="284">
                  <a:moveTo>
                    <a:pt x="0" y="0"/>
                  </a:moveTo>
                  <a:lnTo>
                    <a:pt x="28" y="17"/>
                  </a:lnTo>
                  <a:lnTo>
                    <a:pt x="62" y="34"/>
                  </a:lnTo>
                  <a:lnTo>
                    <a:pt x="103" y="48"/>
                  </a:lnTo>
                  <a:lnTo>
                    <a:pt x="150" y="63"/>
                  </a:lnTo>
                  <a:lnTo>
                    <a:pt x="202" y="75"/>
                  </a:lnTo>
                  <a:lnTo>
                    <a:pt x="259" y="85"/>
                  </a:lnTo>
                  <a:lnTo>
                    <a:pt x="321" y="92"/>
                  </a:lnTo>
                  <a:lnTo>
                    <a:pt x="385" y="97"/>
                  </a:lnTo>
                  <a:lnTo>
                    <a:pt x="453" y="99"/>
                  </a:lnTo>
                  <a:lnTo>
                    <a:pt x="519" y="97"/>
                  </a:lnTo>
                  <a:lnTo>
                    <a:pt x="584" y="92"/>
                  </a:lnTo>
                  <a:lnTo>
                    <a:pt x="645" y="85"/>
                  </a:lnTo>
                  <a:lnTo>
                    <a:pt x="702" y="75"/>
                  </a:lnTo>
                  <a:lnTo>
                    <a:pt x="754" y="63"/>
                  </a:lnTo>
                  <a:lnTo>
                    <a:pt x="801" y="48"/>
                  </a:lnTo>
                  <a:lnTo>
                    <a:pt x="842" y="34"/>
                  </a:lnTo>
                  <a:lnTo>
                    <a:pt x="877" y="17"/>
                  </a:lnTo>
                  <a:lnTo>
                    <a:pt x="904" y="0"/>
                  </a:lnTo>
                  <a:lnTo>
                    <a:pt x="904" y="185"/>
                  </a:lnTo>
                  <a:lnTo>
                    <a:pt x="877" y="202"/>
                  </a:lnTo>
                  <a:lnTo>
                    <a:pt x="842" y="219"/>
                  </a:lnTo>
                  <a:lnTo>
                    <a:pt x="801" y="235"/>
                  </a:lnTo>
                  <a:lnTo>
                    <a:pt x="754" y="248"/>
                  </a:lnTo>
                  <a:lnTo>
                    <a:pt x="702" y="260"/>
                  </a:lnTo>
                  <a:lnTo>
                    <a:pt x="645" y="270"/>
                  </a:lnTo>
                  <a:lnTo>
                    <a:pt x="584" y="278"/>
                  </a:lnTo>
                  <a:lnTo>
                    <a:pt x="519" y="283"/>
                  </a:lnTo>
                  <a:lnTo>
                    <a:pt x="453" y="284"/>
                  </a:lnTo>
                  <a:lnTo>
                    <a:pt x="385" y="283"/>
                  </a:lnTo>
                  <a:lnTo>
                    <a:pt x="321" y="278"/>
                  </a:lnTo>
                  <a:lnTo>
                    <a:pt x="259" y="270"/>
                  </a:lnTo>
                  <a:lnTo>
                    <a:pt x="202" y="260"/>
                  </a:lnTo>
                  <a:lnTo>
                    <a:pt x="150" y="248"/>
                  </a:lnTo>
                  <a:lnTo>
                    <a:pt x="103" y="235"/>
                  </a:lnTo>
                  <a:lnTo>
                    <a:pt x="62" y="219"/>
                  </a:lnTo>
                  <a:lnTo>
                    <a:pt x="28" y="202"/>
                  </a:lnTo>
                  <a:lnTo>
                    <a:pt x="0" y="185"/>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3" name="Group 32">
            <a:extLst>
              <a:ext uri="{FF2B5EF4-FFF2-40B4-BE49-F238E27FC236}">
                <a16:creationId xmlns:a16="http://schemas.microsoft.com/office/drawing/2014/main" id="{1999211F-0259-6348-AF23-0B947D5C8A91}"/>
              </a:ext>
            </a:extLst>
          </p:cNvPr>
          <p:cNvGrpSpPr>
            <a:grpSpLocks noChangeAspect="1"/>
          </p:cNvGrpSpPr>
          <p:nvPr/>
        </p:nvGrpSpPr>
        <p:grpSpPr>
          <a:xfrm>
            <a:off x="10756671" y="2028123"/>
            <a:ext cx="629292" cy="516842"/>
            <a:chOff x="2971050" y="2497678"/>
            <a:chExt cx="679160" cy="557798"/>
          </a:xfrm>
        </p:grpSpPr>
        <p:sp useBgFill="1">
          <p:nvSpPr>
            <p:cNvPr id="34" name="Freeform 27">
              <a:extLst>
                <a:ext uri="{FF2B5EF4-FFF2-40B4-BE49-F238E27FC236}">
                  <a16:creationId xmlns:a16="http://schemas.microsoft.com/office/drawing/2014/main" id="{679FE204-A499-4D4F-91E0-2D10FE702F19}"/>
                </a:ext>
              </a:extLst>
            </p:cNvPr>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D69C7E18-8891-FC4D-962A-52992F3A8955}"/>
                </a:ext>
              </a:extLst>
            </p:cNvPr>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D387E2A5-35E5-7547-A14F-28C682AC4EF6}"/>
                </a:ext>
              </a:extLst>
            </p:cNvPr>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7" name="Left-Right Arrow 36">
            <a:extLst>
              <a:ext uri="{FF2B5EF4-FFF2-40B4-BE49-F238E27FC236}">
                <a16:creationId xmlns:a16="http://schemas.microsoft.com/office/drawing/2014/main" id="{27CDB2F6-00EA-854B-84F1-630E5D3F7CA6}"/>
              </a:ext>
            </a:extLst>
          </p:cNvPr>
          <p:cNvSpPr>
            <a:spLocks/>
          </p:cNvSpPr>
          <p:nvPr/>
        </p:nvSpPr>
        <p:spPr bwMode="auto">
          <a:xfrm>
            <a:off x="666722" y="2877754"/>
            <a:ext cx="10619134" cy="377377"/>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Tree>
    <p:extLst>
      <p:ext uri="{BB962C8B-B14F-4D97-AF65-F5344CB8AC3E}">
        <p14:creationId xmlns:p14="http://schemas.microsoft.com/office/powerpoint/2010/main" val="422689015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9354506"/>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F65D76BB-D208-9B47-92E9-66F924117058}"/>
              </a:ext>
            </a:extLst>
          </p:cNvPr>
          <p:cNvSpPr>
            <a:spLocks noGrp="1"/>
          </p:cNvSpPr>
          <p:nvPr>
            <p:ph type="title"/>
          </p:nvPr>
        </p:nvSpPr>
        <p:spPr>
          <a:xfrm>
            <a:off x="682625" y="418550"/>
            <a:ext cx="10826496" cy="553998"/>
          </a:xfrm>
        </p:spPr>
        <p:txBody>
          <a:bodyPr/>
          <a:lstStyle/>
          <a:p>
            <a:r>
              <a:rPr lang="en-US" sz="3600" dirty="0"/>
              <a:t>User Experience: Interactivity</a:t>
            </a:r>
          </a:p>
        </p:txBody>
      </p:sp>
      <p:sp>
        <p:nvSpPr>
          <p:cNvPr id="10" name="Text Placeholder 10">
            <a:extLst>
              <a:ext uri="{FF2B5EF4-FFF2-40B4-BE49-F238E27FC236}">
                <a16:creationId xmlns:a16="http://schemas.microsoft.com/office/drawing/2014/main" id="{40AAD7DB-E8B3-0C4B-B749-A2BC8ABCB1C0}"/>
              </a:ext>
            </a:extLst>
          </p:cNvPr>
          <p:cNvSpPr txBox="1">
            <a:spLocks/>
          </p:cNvSpPr>
          <p:nvPr/>
        </p:nvSpPr>
        <p:spPr>
          <a:xfrm>
            <a:off x="682625" y="1485615"/>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2400" dirty="0"/>
              <a:t>Geometry Engine API Call</a:t>
            </a:r>
          </a:p>
        </p:txBody>
      </p:sp>
      <p:sp>
        <p:nvSpPr>
          <p:cNvPr id="11" name="Content Placeholder 11">
            <a:extLst>
              <a:ext uri="{FF2B5EF4-FFF2-40B4-BE49-F238E27FC236}">
                <a16:creationId xmlns:a16="http://schemas.microsoft.com/office/drawing/2014/main" id="{C1BE02E2-2032-C344-92A4-410768848390}"/>
              </a:ext>
            </a:extLst>
          </p:cNvPr>
          <p:cNvSpPr txBox="1">
            <a:spLocks/>
          </p:cNvSpPr>
          <p:nvPr/>
        </p:nvSpPr>
        <p:spPr>
          <a:xfrm>
            <a:off x="914400" y="2217110"/>
            <a:ext cx="10369296" cy="3427413"/>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endParaRPr lang="en-US"/>
          </a:p>
          <a:p>
            <a:endParaRPr lang="en-US" dirty="0"/>
          </a:p>
        </p:txBody>
      </p:sp>
      <p:sp>
        <p:nvSpPr>
          <p:cNvPr id="12" name="Rectangle 61">
            <a:extLst>
              <a:ext uri="{FF2B5EF4-FFF2-40B4-BE49-F238E27FC236}">
                <a16:creationId xmlns:a16="http://schemas.microsoft.com/office/drawing/2014/main" id="{D62E14FD-A218-2041-86A7-236A1C65B313}"/>
              </a:ext>
            </a:extLst>
          </p:cNvPr>
          <p:cNvSpPr>
            <a:spLocks/>
          </p:cNvSpPr>
          <p:nvPr/>
        </p:nvSpPr>
        <p:spPr bwMode="auto">
          <a:xfrm rot="10800000" flipV="1">
            <a:off x="3581398" y="3777789"/>
            <a:ext cx="4368801" cy="15722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3" name="TextBox 12">
            <a:extLst>
              <a:ext uri="{FF2B5EF4-FFF2-40B4-BE49-F238E27FC236}">
                <a16:creationId xmlns:a16="http://schemas.microsoft.com/office/drawing/2014/main" id="{E56C7D11-0B80-D34E-A420-9711FA2C4D07}"/>
              </a:ext>
            </a:extLst>
          </p:cNvPr>
          <p:cNvSpPr txBox="1"/>
          <p:nvPr/>
        </p:nvSpPr>
        <p:spPr>
          <a:xfrm>
            <a:off x="4012914" y="4115045"/>
            <a:ext cx="2958529" cy="914400"/>
          </a:xfrm>
          <a:prstGeom prst="rect">
            <a:avLst/>
          </a:prstGeom>
          <a:noFill/>
          <a:effectLst/>
        </p:spPr>
        <p:txBody>
          <a:bodyPr wrap="none" lIns="0" tIns="0" rIns="0" bIns="0" rtlCol="0">
            <a:noAutofit/>
          </a:bodyPr>
          <a:lstStyle/>
          <a:p>
            <a:pPr algn="l" eaLnBrk="0" hangingPunct="0">
              <a:lnSpc>
                <a:spcPts val="1800"/>
              </a:lnSpc>
            </a:pPr>
            <a:r>
              <a:rPr lang="en-GB" sz="2000" b="1" dirty="0"/>
              <a:t>Running Geometry Operation</a:t>
            </a:r>
          </a:p>
          <a:p>
            <a:pPr algn="l" eaLnBrk="0" hangingPunct="0">
              <a:lnSpc>
                <a:spcPts val="1800"/>
              </a:lnSpc>
            </a:pPr>
            <a:endParaRPr lang="en-GB" sz="2000" b="1" dirty="0"/>
          </a:p>
          <a:p>
            <a:pPr algn="l" eaLnBrk="0" hangingPunct="0">
              <a:lnSpc>
                <a:spcPts val="1800"/>
              </a:lnSpc>
            </a:pPr>
            <a:endParaRPr lang="en-GB" sz="2000" b="1" dirty="0"/>
          </a:p>
          <a:p>
            <a:pPr algn="l" eaLnBrk="0" hangingPunct="0">
              <a:lnSpc>
                <a:spcPts val="1800"/>
              </a:lnSpc>
            </a:pPr>
            <a:r>
              <a:rPr lang="en-GB" sz="2000" b="1" dirty="0"/>
              <a:t>200+ </a:t>
            </a:r>
            <a:r>
              <a:rPr lang="en-GB" sz="2000" b="1" dirty="0" err="1"/>
              <a:t>ms</a:t>
            </a:r>
            <a:endParaRPr lang="en-GB" sz="2000" b="1" dirty="0"/>
          </a:p>
        </p:txBody>
      </p:sp>
      <p:grpSp>
        <p:nvGrpSpPr>
          <p:cNvPr id="14" name="Group 13">
            <a:extLst>
              <a:ext uri="{FF2B5EF4-FFF2-40B4-BE49-F238E27FC236}">
                <a16:creationId xmlns:a16="http://schemas.microsoft.com/office/drawing/2014/main" id="{63948928-071A-7F4C-AFB2-8074743EF5A7}"/>
              </a:ext>
            </a:extLst>
          </p:cNvPr>
          <p:cNvGrpSpPr>
            <a:grpSpLocks noChangeAspect="1"/>
          </p:cNvGrpSpPr>
          <p:nvPr/>
        </p:nvGrpSpPr>
        <p:grpSpPr>
          <a:xfrm>
            <a:off x="3266754" y="2522366"/>
            <a:ext cx="629292" cy="516842"/>
            <a:chOff x="2971050" y="2497678"/>
            <a:chExt cx="679160" cy="557798"/>
          </a:xfrm>
        </p:grpSpPr>
        <p:sp useBgFill="1">
          <p:nvSpPr>
            <p:cNvPr id="15" name="Freeform 27">
              <a:extLst>
                <a:ext uri="{FF2B5EF4-FFF2-40B4-BE49-F238E27FC236}">
                  <a16:creationId xmlns:a16="http://schemas.microsoft.com/office/drawing/2014/main" id="{0478B1D0-FDC1-544E-A2C5-38EAE3917760}"/>
                </a:ext>
              </a:extLst>
            </p:cNvPr>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8">
              <a:extLst>
                <a:ext uri="{FF2B5EF4-FFF2-40B4-BE49-F238E27FC236}">
                  <a16:creationId xmlns:a16="http://schemas.microsoft.com/office/drawing/2014/main" id="{BE05F804-3EFC-734F-BC28-D0B772B04C80}"/>
                </a:ext>
              </a:extLst>
            </p:cNvPr>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9">
              <a:extLst>
                <a:ext uri="{FF2B5EF4-FFF2-40B4-BE49-F238E27FC236}">
                  <a16:creationId xmlns:a16="http://schemas.microsoft.com/office/drawing/2014/main" id="{8BBB1951-9FFE-C840-86F4-1A869541304E}"/>
                </a:ext>
              </a:extLst>
            </p:cNvPr>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 name="Left-Right Arrow 17">
            <a:extLst>
              <a:ext uri="{FF2B5EF4-FFF2-40B4-BE49-F238E27FC236}">
                <a16:creationId xmlns:a16="http://schemas.microsoft.com/office/drawing/2014/main" id="{A4D72425-F09E-184B-A920-CF0163C16EE7}"/>
              </a:ext>
            </a:extLst>
          </p:cNvPr>
          <p:cNvSpPr>
            <a:spLocks/>
          </p:cNvSpPr>
          <p:nvPr/>
        </p:nvSpPr>
        <p:spPr bwMode="auto">
          <a:xfrm>
            <a:off x="3454400" y="3266061"/>
            <a:ext cx="4526280" cy="285830"/>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9" name="Group 18">
            <a:extLst>
              <a:ext uri="{FF2B5EF4-FFF2-40B4-BE49-F238E27FC236}">
                <a16:creationId xmlns:a16="http://schemas.microsoft.com/office/drawing/2014/main" id="{A31C2C1E-4701-694E-8F96-EE2DF0C034F6}"/>
              </a:ext>
            </a:extLst>
          </p:cNvPr>
          <p:cNvGrpSpPr>
            <a:grpSpLocks noChangeAspect="1"/>
          </p:cNvGrpSpPr>
          <p:nvPr/>
        </p:nvGrpSpPr>
        <p:grpSpPr>
          <a:xfrm>
            <a:off x="7635553" y="2496416"/>
            <a:ext cx="629292" cy="516842"/>
            <a:chOff x="2971050" y="2497678"/>
            <a:chExt cx="679160" cy="557798"/>
          </a:xfrm>
        </p:grpSpPr>
        <p:sp useBgFill="1">
          <p:nvSpPr>
            <p:cNvPr id="20" name="Freeform 27">
              <a:extLst>
                <a:ext uri="{FF2B5EF4-FFF2-40B4-BE49-F238E27FC236}">
                  <a16:creationId xmlns:a16="http://schemas.microsoft.com/office/drawing/2014/main" id="{27A819F7-4D9E-734A-A1BC-47526A284E2D}"/>
                </a:ext>
              </a:extLst>
            </p:cNvPr>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8">
              <a:extLst>
                <a:ext uri="{FF2B5EF4-FFF2-40B4-BE49-F238E27FC236}">
                  <a16:creationId xmlns:a16="http://schemas.microsoft.com/office/drawing/2014/main" id="{BD64FC71-CAA1-E34A-999C-FD2C31DC8BBE}"/>
                </a:ext>
              </a:extLst>
            </p:cNvPr>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9">
              <a:extLst>
                <a:ext uri="{FF2B5EF4-FFF2-40B4-BE49-F238E27FC236}">
                  <a16:creationId xmlns:a16="http://schemas.microsoft.com/office/drawing/2014/main" id="{68FACF59-A4E0-A444-857D-B52D34E4E0FF}"/>
                </a:ext>
              </a:extLst>
            </p:cNvPr>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8092995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4" name="Subtitle 9"/>
          <p:cNvSpPr>
            <a:spLocks noGrp="1"/>
          </p:cNvSpPr>
          <p:nvPr>
            <p:ph type="body" idx="1"/>
          </p:nvPr>
        </p:nvSpPr>
        <p:spPr>
          <a:xfrm>
            <a:off x="1279016" y="2980570"/>
            <a:ext cx="6245411" cy="308418"/>
          </a:xfrm>
        </p:spPr>
        <p:txBody>
          <a:bodyPr/>
          <a:lstStyle/>
          <a:p>
            <a:pPr lvl="0">
              <a:lnSpc>
                <a:spcPts val="2600"/>
              </a:lnSpc>
              <a:spcBef>
                <a:spcPct val="0"/>
              </a:spcBef>
              <a:buClrTx/>
              <a:buSzTx/>
              <a:defRPr/>
            </a:pPr>
            <a:r>
              <a:rPr lang="en-US" sz="2000" b="0" dirty="0">
                <a:solidFill>
                  <a:schemeClr val="tx1"/>
                </a:solidFill>
                <a:cs typeface="Avenir LT Std 65 Medium" charset="0"/>
              </a:rPr>
              <a:t>How many REST calls can I save?</a:t>
            </a:r>
          </a:p>
        </p:txBody>
      </p:sp>
      <p:sp>
        <p:nvSpPr>
          <p:cNvPr id="13" name="Title 8"/>
          <p:cNvSpPr>
            <a:spLocks noGrp="1"/>
          </p:cNvSpPr>
          <p:nvPr>
            <p:ph type="title"/>
          </p:nvPr>
        </p:nvSpPr>
        <p:spPr>
          <a:xfrm>
            <a:off x="1279016" y="2189854"/>
            <a:ext cx="6632870" cy="749308"/>
          </a:xfrm>
        </p:spPr>
        <p:txBody>
          <a:bodyPr/>
          <a:lstStyle/>
          <a:p>
            <a:pPr>
              <a:lnSpc>
                <a:spcPts val="5800"/>
              </a:lnSpc>
            </a:pPr>
            <a:r>
              <a:rPr lang="en-US" sz="5400" b="0" dirty="0">
                <a:ea typeface="Avenir LT Std 55 Roman" charset="0"/>
                <a:cs typeface="Avenir LT Std 55 Roman" charset="0"/>
              </a:rPr>
              <a:t>Demo</a:t>
            </a:r>
            <a:endParaRPr lang="en-US" sz="5400" dirty="0"/>
          </a:p>
        </p:txBody>
      </p:sp>
    </p:spTree>
    <p:extLst>
      <p:ext uri="{BB962C8B-B14F-4D97-AF65-F5344CB8AC3E}">
        <p14:creationId xmlns:p14="http://schemas.microsoft.com/office/powerpoint/2010/main" val="24486331"/>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3" name="Title 8"/>
          <p:cNvSpPr>
            <a:spLocks noGrp="1"/>
          </p:cNvSpPr>
          <p:nvPr>
            <p:ph type="title"/>
          </p:nvPr>
        </p:nvSpPr>
        <p:spPr>
          <a:xfrm>
            <a:off x="1279016" y="1789777"/>
            <a:ext cx="6632870" cy="1487587"/>
          </a:xfrm>
        </p:spPr>
        <p:txBody>
          <a:bodyPr/>
          <a:lstStyle/>
          <a:p>
            <a:pPr>
              <a:lnSpc>
                <a:spcPts val="5800"/>
              </a:lnSpc>
            </a:pPr>
            <a:r>
              <a:rPr lang="en-US" sz="5400" b="0" dirty="0">
                <a:ea typeface="Avenir LT Std 55 Roman" charset="0"/>
                <a:cs typeface="Avenir LT Std 55 Roman" charset="0"/>
              </a:rPr>
              <a:t>Writing Apps with Geometry Engine</a:t>
            </a:r>
            <a:endParaRPr lang="en-US" sz="5400" dirty="0"/>
          </a:p>
        </p:txBody>
      </p:sp>
    </p:spTree>
    <p:extLst>
      <p:ext uri="{BB962C8B-B14F-4D97-AF65-F5344CB8AC3E}">
        <p14:creationId xmlns:p14="http://schemas.microsoft.com/office/powerpoint/2010/main" val="199588783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76A46C87-5C4C-AA4A-9B07-1BC537750386}"/>
              </a:ext>
            </a:extLst>
          </p:cNvPr>
          <p:cNvSpPr>
            <a:spLocks noGrp="1"/>
          </p:cNvSpPr>
          <p:nvPr>
            <p:ph type="title"/>
          </p:nvPr>
        </p:nvSpPr>
        <p:spPr>
          <a:xfrm>
            <a:off x="682625" y="462339"/>
            <a:ext cx="10826496" cy="553998"/>
          </a:xfrm>
        </p:spPr>
        <p:txBody>
          <a:bodyPr/>
          <a:lstStyle/>
          <a:p>
            <a:r>
              <a:rPr lang="en-US" sz="3600" dirty="0"/>
              <a:t>Geometry Engine : Writing Code</a:t>
            </a:r>
          </a:p>
        </p:txBody>
      </p:sp>
      <p:sp>
        <p:nvSpPr>
          <p:cNvPr id="10" name="Text Placeholder 10">
            <a:extLst>
              <a:ext uri="{FF2B5EF4-FFF2-40B4-BE49-F238E27FC236}">
                <a16:creationId xmlns:a16="http://schemas.microsoft.com/office/drawing/2014/main" id="{26B58138-D38D-8C4B-BDDF-EB3F520F002F}"/>
              </a:ext>
            </a:extLst>
          </p:cNvPr>
          <p:cNvSpPr txBox="1">
            <a:spLocks/>
          </p:cNvSpPr>
          <p:nvPr/>
        </p:nvSpPr>
        <p:spPr>
          <a:xfrm>
            <a:off x="682625" y="1366809"/>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2400" dirty="0"/>
              <a:t>Calling the methods</a:t>
            </a:r>
          </a:p>
        </p:txBody>
      </p:sp>
      <p:sp>
        <p:nvSpPr>
          <p:cNvPr id="11" name="TextBox 10">
            <a:extLst>
              <a:ext uri="{FF2B5EF4-FFF2-40B4-BE49-F238E27FC236}">
                <a16:creationId xmlns:a16="http://schemas.microsoft.com/office/drawing/2014/main" id="{AA6BF404-10B5-724C-930D-4FBBF89E763B}"/>
              </a:ext>
            </a:extLst>
          </p:cNvPr>
          <p:cNvSpPr txBox="1"/>
          <p:nvPr/>
        </p:nvSpPr>
        <p:spPr>
          <a:xfrm>
            <a:off x="1625600" y="2289354"/>
            <a:ext cx="7871691" cy="2266771"/>
          </a:xfrm>
          <a:prstGeom prst="rect">
            <a:avLst/>
          </a:prstGeom>
          <a:solidFill>
            <a:schemeClr val="tx1"/>
          </a:solidFill>
          <a:effectLst/>
        </p:spPr>
        <p:txBody>
          <a:bodyPr wrap="none" lIns="0" tIns="0" rIns="0" bIns="0" rtlCol="0">
            <a:noAutofit/>
          </a:bodyPr>
          <a:lstStyle/>
          <a:p>
            <a:pPr algn="l" eaLnBrk="0" hangingPunct="0"/>
            <a:r>
              <a:rPr lang="en-GB" sz="1600" dirty="0">
                <a:solidFill>
                  <a:schemeClr val="bg1"/>
                </a:solidFill>
              </a:rPr>
              <a:t>  </a:t>
            </a:r>
          </a:p>
          <a:p>
            <a:pPr algn="l" eaLnBrk="0" hangingPunct="0">
              <a:spcAft>
                <a:spcPts val="200"/>
              </a:spcAft>
            </a:pPr>
            <a:r>
              <a:rPr lang="en-GB" sz="1600" dirty="0">
                <a:solidFill>
                  <a:schemeClr val="bg1"/>
                </a:solidFill>
              </a:rPr>
              <a:t>  </a:t>
            </a:r>
            <a:r>
              <a:rPr lang="en-GB" dirty="0">
                <a:solidFill>
                  <a:schemeClr val="bg1"/>
                </a:solidFill>
              </a:rPr>
              <a:t>require( [ “</a:t>
            </a:r>
            <a:r>
              <a:rPr lang="en-GB" dirty="0" err="1">
                <a:solidFill>
                  <a:schemeClr val="bg1"/>
                </a:solidFill>
              </a:rPr>
              <a:t>esri</a:t>
            </a:r>
            <a:r>
              <a:rPr lang="en-GB" dirty="0">
                <a:solidFill>
                  <a:schemeClr val="bg1"/>
                </a:solidFill>
              </a:rPr>
              <a:t>/geometry/</a:t>
            </a:r>
            <a:r>
              <a:rPr lang="en-GB" dirty="0" err="1">
                <a:solidFill>
                  <a:schemeClr val="bg1"/>
                </a:solidFill>
              </a:rPr>
              <a:t>geometryEngine</a:t>
            </a:r>
            <a:r>
              <a:rPr lang="en-GB" dirty="0">
                <a:solidFill>
                  <a:schemeClr val="bg1"/>
                </a:solidFill>
              </a:rPr>
              <a:t>” ], </a:t>
            </a:r>
          </a:p>
          <a:p>
            <a:pPr algn="l" eaLnBrk="0" hangingPunct="0">
              <a:spcAft>
                <a:spcPts val="200"/>
              </a:spcAft>
            </a:pPr>
            <a:r>
              <a:rPr lang="en-GB" dirty="0">
                <a:solidFill>
                  <a:schemeClr val="bg1"/>
                </a:solidFill>
              </a:rPr>
              <a:t>    function( </a:t>
            </a:r>
            <a:r>
              <a:rPr lang="en-GB" dirty="0" err="1">
                <a:solidFill>
                  <a:schemeClr val="bg1"/>
                </a:solidFill>
              </a:rPr>
              <a:t>geometryEngine</a:t>
            </a:r>
            <a:r>
              <a:rPr lang="en-GB" dirty="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a:solidFill>
                  <a:schemeClr val="bg2">
                    <a:lumMod val="75000"/>
                  </a:schemeClr>
                </a:solidFill>
              </a:rPr>
              <a:t>      </a:t>
            </a:r>
            <a:r>
              <a:rPr lang="en-GB" dirty="0" err="1">
                <a:solidFill>
                  <a:schemeClr val="bg2">
                    <a:lumMod val="75000"/>
                  </a:schemeClr>
                </a:solidFill>
              </a:rPr>
              <a:t>var</a:t>
            </a:r>
            <a:r>
              <a:rPr lang="en-GB" dirty="0">
                <a:solidFill>
                  <a:schemeClr val="bg2">
                    <a:lumMod val="75000"/>
                  </a:schemeClr>
                </a:solidFill>
              </a:rPr>
              <a:t> </a:t>
            </a:r>
            <a:r>
              <a:rPr lang="en-GB" dirty="0">
                <a:solidFill>
                  <a:srgbClr val="FF6600"/>
                </a:solidFill>
              </a:rPr>
              <a:t>buffer </a:t>
            </a:r>
            <a:r>
              <a:rPr lang="en-GB" dirty="0">
                <a:solidFill>
                  <a:schemeClr val="bg1"/>
                </a:solidFill>
              </a:rPr>
              <a:t>= </a:t>
            </a:r>
            <a:r>
              <a:rPr lang="en-GB" dirty="0" err="1">
                <a:solidFill>
                  <a:schemeClr val="bg1"/>
                </a:solidFill>
              </a:rPr>
              <a:t>geometryEngine.</a:t>
            </a:r>
            <a:r>
              <a:rPr lang="en-GB" b="1" dirty="0" err="1">
                <a:solidFill>
                  <a:schemeClr val="bg1"/>
                </a:solidFill>
              </a:rPr>
              <a:t>buffer</a:t>
            </a:r>
            <a:r>
              <a:rPr lang="en-GB" dirty="0">
                <a:solidFill>
                  <a:schemeClr val="bg1"/>
                </a:solidFill>
              </a:rPr>
              <a:t>(</a:t>
            </a:r>
            <a:r>
              <a:rPr lang="en-GB" dirty="0" err="1">
                <a:solidFill>
                  <a:schemeClr val="bg1"/>
                </a:solidFill>
              </a:rPr>
              <a:t>mapPoint</a:t>
            </a:r>
            <a:r>
              <a:rPr lang="en-GB" dirty="0">
                <a:solidFill>
                  <a:schemeClr val="bg1"/>
                </a:solidFill>
              </a:rPr>
              <a:t>, 10, “miles”);</a:t>
            </a:r>
          </a:p>
          <a:p>
            <a:pPr algn="l" eaLnBrk="0" hangingPunct="0">
              <a:spcAft>
                <a:spcPts val="200"/>
              </a:spcAft>
            </a:pPr>
            <a:r>
              <a:rPr lang="en-GB" dirty="0">
                <a:solidFill>
                  <a:schemeClr val="bg1"/>
                </a:solidFill>
              </a:rPr>
              <a:t>      </a:t>
            </a:r>
          </a:p>
          <a:p>
            <a:pPr algn="l" eaLnBrk="0" hangingPunct="0">
              <a:spcAft>
                <a:spcPts val="200"/>
              </a:spcAft>
            </a:pPr>
            <a:r>
              <a:rPr lang="en-GB" dirty="0">
                <a:solidFill>
                  <a:schemeClr val="bg1"/>
                </a:solidFill>
              </a:rPr>
              <a:t>  });</a:t>
            </a:r>
          </a:p>
        </p:txBody>
      </p:sp>
    </p:spTree>
    <p:extLst>
      <p:ext uri="{BB962C8B-B14F-4D97-AF65-F5344CB8AC3E}">
        <p14:creationId xmlns:p14="http://schemas.microsoft.com/office/powerpoint/2010/main" val="2942488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D7FBB393-8CF5-904D-BABD-7DA3AF3299D6}"/>
              </a:ext>
            </a:extLst>
          </p:cNvPr>
          <p:cNvSpPr>
            <a:spLocks noGrp="1"/>
          </p:cNvSpPr>
          <p:nvPr>
            <p:ph type="title"/>
          </p:nvPr>
        </p:nvSpPr>
        <p:spPr>
          <a:xfrm>
            <a:off x="682625" y="462339"/>
            <a:ext cx="10826496" cy="553998"/>
          </a:xfrm>
        </p:spPr>
        <p:txBody>
          <a:bodyPr/>
          <a:lstStyle/>
          <a:p>
            <a:r>
              <a:rPr lang="en-US" sz="3600" dirty="0"/>
              <a:t>Geometry Service : Code Comparison </a:t>
            </a:r>
          </a:p>
        </p:txBody>
      </p:sp>
      <p:sp>
        <p:nvSpPr>
          <p:cNvPr id="10" name="TextBox 9">
            <a:extLst>
              <a:ext uri="{FF2B5EF4-FFF2-40B4-BE49-F238E27FC236}">
                <a16:creationId xmlns:a16="http://schemas.microsoft.com/office/drawing/2014/main" id="{42E951CB-A38F-FD45-B3CC-D2D1E44C965D}"/>
              </a:ext>
            </a:extLst>
          </p:cNvPr>
          <p:cNvSpPr txBox="1"/>
          <p:nvPr/>
        </p:nvSpPr>
        <p:spPr>
          <a:xfrm>
            <a:off x="2160027" y="1344421"/>
            <a:ext cx="7871691" cy="4859385"/>
          </a:xfrm>
          <a:prstGeom prst="rect">
            <a:avLst/>
          </a:prstGeom>
          <a:solidFill>
            <a:schemeClr val="tx1"/>
          </a:solidFill>
          <a:effectLst/>
        </p:spPr>
        <p:txBody>
          <a:bodyPr wrap="none" lIns="0" tIns="0" rIns="0" bIns="0" rtlCol="0">
            <a:noAutofit/>
          </a:bodyPr>
          <a:lstStyle/>
          <a:p>
            <a:pPr algn="l" eaLnBrk="0" hangingPunct="0"/>
            <a:r>
              <a:rPr lang="en-GB" sz="1600" dirty="0">
                <a:solidFill>
                  <a:schemeClr val="bg1"/>
                </a:solidFill>
              </a:rPr>
              <a:t>  </a:t>
            </a:r>
          </a:p>
          <a:p>
            <a:pPr algn="l" eaLnBrk="0" hangingPunct="0">
              <a:spcAft>
                <a:spcPts val="200"/>
              </a:spcAft>
            </a:pPr>
            <a:r>
              <a:rPr lang="en-GB" sz="1600" dirty="0">
                <a:solidFill>
                  <a:schemeClr val="bg1"/>
                </a:solidFill>
              </a:rPr>
              <a:t>  </a:t>
            </a:r>
            <a:r>
              <a:rPr lang="en-GB" dirty="0">
                <a:solidFill>
                  <a:schemeClr val="bg1"/>
                </a:solidFill>
              </a:rPr>
              <a:t>require( [ “esri/tasks/</a:t>
            </a:r>
            <a:r>
              <a:rPr lang="en-GB" dirty="0" err="1">
                <a:solidFill>
                  <a:schemeClr val="bg1"/>
                </a:solidFill>
              </a:rPr>
              <a:t>GeometryService</a:t>
            </a:r>
            <a:r>
              <a:rPr lang="en-GB" dirty="0">
                <a:solidFill>
                  <a:schemeClr val="bg1"/>
                </a:solidFill>
              </a:rPr>
              <a:t>”, “esri/tasks/</a:t>
            </a:r>
            <a:r>
              <a:rPr lang="en-GB" dirty="0" err="1">
                <a:solidFill>
                  <a:schemeClr val="bg1"/>
                </a:solidFill>
              </a:rPr>
              <a:t>BufferParameters</a:t>
            </a:r>
            <a:r>
              <a:rPr lang="en-GB" dirty="0">
                <a:solidFill>
                  <a:schemeClr val="bg1"/>
                </a:solidFill>
              </a:rPr>
              <a:t>” ], </a:t>
            </a:r>
          </a:p>
          <a:p>
            <a:pPr algn="l" eaLnBrk="0" hangingPunct="0">
              <a:spcAft>
                <a:spcPts val="200"/>
              </a:spcAft>
            </a:pPr>
            <a:r>
              <a:rPr lang="en-GB" dirty="0">
                <a:solidFill>
                  <a:schemeClr val="bg1"/>
                </a:solidFill>
              </a:rPr>
              <a:t>    function( </a:t>
            </a:r>
            <a:r>
              <a:rPr lang="en-GB" dirty="0" err="1">
                <a:solidFill>
                  <a:schemeClr val="bg1"/>
                </a:solidFill>
              </a:rPr>
              <a:t>GeometryService</a:t>
            </a:r>
            <a:r>
              <a:rPr lang="en-GB" dirty="0">
                <a:solidFill>
                  <a:schemeClr val="bg1"/>
                </a:solidFill>
              </a:rPr>
              <a:t>, </a:t>
            </a:r>
            <a:r>
              <a:rPr lang="en-GB" dirty="0" err="1">
                <a:solidFill>
                  <a:schemeClr val="bg1"/>
                </a:solidFill>
              </a:rPr>
              <a:t>BufferParameters</a:t>
            </a:r>
            <a:r>
              <a:rPr lang="en-GB" dirty="0">
                <a:solidFill>
                  <a:schemeClr val="bg1"/>
                </a:solidFill>
              </a:rPr>
              <a:t> ) {  </a:t>
            </a:r>
          </a:p>
          <a:p>
            <a:pPr algn="l" eaLnBrk="0" hangingPunct="0">
              <a:spcAft>
                <a:spcPts val="200"/>
              </a:spcAft>
            </a:pPr>
            <a:endParaRPr lang="en-GB" sz="1600" dirty="0">
              <a:solidFill>
                <a:schemeClr val="bg1"/>
              </a:solidFill>
            </a:endParaRPr>
          </a:p>
          <a:p>
            <a:pPr eaLnBrk="0" hangingPunct="0">
              <a:spcAft>
                <a:spcPts val="200"/>
              </a:spcAft>
            </a:pPr>
            <a:r>
              <a:rPr lang="en-GB" dirty="0">
                <a:solidFill>
                  <a:schemeClr val="bg2">
                    <a:lumMod val="75000"/>
                  </a:schemeClr>
                </a:solidFill>
              </a:rPr>
              <a:t>      </a:t>
            </a:r>
            <a:r>
              <a:rPr lang="en-GB" dirty="0" err="1">
                <a:solidFill>
                  <a:schemeClr val="bg2">
                    <a:lumMod val="75000"/>
                  </a:schemeClr>
                </a:solidFill>
              </a:rPr>
              <a:t>var</a:t>
            </a:r>
            <a:r>
              <a:rPr lang="en-GB" dirty="0">
                <a:solidFill>
                  <a:schemeClr val="bg2">
                    <a:lumMod val="75000"/>
                  </a:schemeClr>
                </a:solidFill>
              </a:rPr>
              <a:t> </a:t>
            </a:r>
            <a:r>
              <a:rPr lang="en-GB" dirty="0" err="1">
                <a:solidFill>
                  <a:srgbClr val="FF6600"/>
                </a:solidFill>
              </a:rPr>
              <a:t>geomService</a:t>
            </a:r>
            <a:r>
              <a:rPr lang="en-GB" dirty="0">
                <a:solidFill>
                  <a:srgbClr val="FF6600"/>
                </a:solidFill>
              </a:rPr>
              <a:t> </a:t>
            </a:r>
            <a:r>
              <a:rPr lang="en-GB" dirty="0">
                <a:solidFill>
                  <a:schemeClr val="bg1"/>
                </a:solidFill>
              </a:rPr>
              <a:t>=</a:t>
            </a:r>
            <a:r>
              <a:rPr lang="en-GB" dirty="0">
                <a:solidFill>
                  <a:srgbClr val="FF6600"/>
                </a:solidFill>
              </a:rPr>
              <a:t> </a:t>
            </a:r>
            <a:r>
              <a:rPr lang="en-GB" dirty="0">
                <a:solidFill>
                  <a:schemeClr val="bg1"/>
                </a:solidFill>
              </a:rPr>
              <a:t>new </a:t>
            </a:r>
            <a:r>
              <a:rPr lang="en-GB" dirty="0" err="1">
                <a:solidFill>
                  <a:schemeClr val="bg1"/>
                </a:solidFill>
              </a:rPr>
              <a:t>GeometryService</a:t>
            </a:r>
            <a:r>
              <a:rPr lang="en-GB" dirty="0">
                <a:solidFill>
                  <a:schemeClr val="bg1"/>
                </a:solidFill>
              </a:rPr>
              <a:t>("//.../</a:t>
            </a:r>
            <a:r>
              <a:rPr lang="en-GB" dirty="0" err="1">
                <a:solidFill>
                  <a:schemeClr val="bg1"/>
                </a:solidFill>
              </a:rPr>
              <a:t>GeometryServer</a:t>
            </a:r>
            <a:r>
              <a:rPr lang="en-GB" dirty="0">
                <a:solidFill>
                  <a:schemeClr val="bg1"/>
                </a:solidFill>
              </a:rPr>
              <a:t>");</a:t>
            </a:r>
          </a:p>
          <a:p>
            <a:pPr eaLnBrk="0" hangingPunct="0">
              <a:spcAft>
                <a:spcPts val="200"/>
              </a:spcAft>
            </a:pPr>
            <a:r>
              <a:rPr lang="en-GB" dirty="0">
                <a:solidFill>
                  <a:schemeClr val="bg2">
                    <a:lumMod val="75000"/>
                  </a:schemeClr>
                </a:solidFill>
              </a:rPr>
              <a:t>      </a:t>
            </a:r>
            <a:r>
              <a:rPr lang="en-GB" dirty="0" err="1">
                <a:solidFill>
                  <a:schemeClr val="bg2">
                    <a:lumMod val="75000"/>
                  </a:schemeClr>
                </a:solidFill>
              </a:rPr>
              <a:t>var</a:t>
            </a:r>
            <a:r>
              <a:rPr lang="en-GB" dirty="0">
                <a:solidFill>
                  <a:schemeClr val="bg2">
                    <a:lumMod val="75000"/>
                  </a:schemeClr>
                </a:solidFill>
              </a:rPr>
              <a:t> </a:t>
            </a:r>
            <a:r>
              <a:rPr lang="en-GB" dirty="0" err="1">
                <a:solidFill>
                  <a:srgbClr val="FF6600"/>
                </a:solidFill>
              </a:rPr>
              <a:t>bufferParams</a:t>
            </a:r>
            <a:r>
              <a:rPr lang="en-GB" dirty="0">
                <a:solidFill>
                  <a:srgbClr val="FF6600"/>
                </a:solidFill>
              </a:rPr>
              <a:t> </a:t>
            </a:r>
            <a:r>
              <a:rPr lang="en-GB" dirty="0">
                <a:solidFill>
                  <a:schemeClr val="bg1"/>
                </a:solidFill>
              </a:rPr>
              <a:t>= new </a:t>
            </a:r>
            <a:r>
              <a:rPr lang="en-GB" dirty="0" err="1">
                <a:solidFill>
                  <a:schemeClr val="bg1"/>
                </a:solidFill>
              </a:rPr>
              <a:t>BufferParameters</a:t>
            </a:r>
            <a:r>
              <a:rPr lang="en-GB" dirty="0">
                <a:solidFill>
                  <a:schemeClr val="bg1"/>
                </a:solidFill>
              </a:rPr>
              <a:t>();</a:t>
            </a:r>
          </a:p>
          <a:p>
            <a:pPr eaLnBrk="0" hangingPunct="0">
              <a:spcAft>
                <a:spcPts val="200"/>
              </a:spcAft>
            </a:pPr>
            <a:r>
              <a:rPr lang="en-GB" dirty="0">
                <a:solidFill>
                  <a:srgbClr val="FF6600"/>
                </a:solidFill>
              </a:rPr>
              <a:t>      </a:t>
            </a:r>
            <a:r>
              <a:rPr lang="en-GB" dirty="0" err="1">
                <a:solidFill>
                  <a:srgbClr val="FF6600"/>
                </a:solidFill>
              </a:rPr>
              <a:t>bufferParams.</a:t>
            </a:r>
            <a:r>
              <a:rPr lang="en-GB" dirty="0" err="1">
                <a:solidFill>
                  <a:schemeClr val="bg1"/>
                </a:solidFill>
              </a:rPr>
              <a:t>geometries</a:t>
            </a:r>
            <a:r>
              <a:rPr lang="en-GB" dirty="0">
                <a:solidFill>
                  <a:srgbClr val="FF6600"/>
                </a:solidFill>
              </a:rPr>
              <a:t> </a:t>
            </a:r>
            <a:r>
              <a:rPr lang="en-GB" dirty="0">
                <a:solidFill>
                  <a:schemeClr val="bg1"/>
                </a:solidFill>
              </a:rPr>
              <a:t>= [</a:t>
            </a:r>
            <a:r>
              <a:rPr lang="en-GB" dirty="0" err="1">
                <a:solidFill>
                  <a:schemeClr val="bg1"/>
                </a:solidFill>
              </a:rPr>
              <a:t>mapPoint</a:t>
            </a:r>
            <a:r>
              <a:rPr lang="en-GB" dirty="0">
                <a:solidFill>
                  <a:schemeClr val="bg1"/>
                </a:solidFill>
              </a:rPr>
              <a:t>]  </a:t>
            </a:r>
          </a:p>
          <a:p>
            <a:pPr eaLnBrk="0" hangingPunct="0">
              <a:spcAft>
                <a:spcPts val="200"/>
              </a:spcAft>
            </a:pPr>
            <a:r>
              <a:rPr lang="en-GB" dirty="0">
                <a:solidFill>
                  <a:schemeClr val="bg2">
                    <a:lumMod val="75000"/>
                  </a:schemeClr>
                </a:solidFill>
              </a:rPr>
              <a:t>      </a:t>
            </a:r>
            <a:r>
              <a:rPr lang="en-GB" dirty="0" err="1">
                <a:solidFill>
                  <a:srgbClr val="FF6600"/>
                </a:solidFill>
              </a:rPr>
              <a:t>bufferParams.</a:t>
            </a:r>
            <a:r>
              <a:rPr lang="en-GB" dirty="0" err="1">
                <a:solidFill>
                  <a:schemeClr val="bg1"/>
                </a:solidFill>
              </a:rPr>
              <a:t>distances</a:t>
            </a:r>
            <a:r>
              <a:rPr lang="en-GB" dirty="0">
                <a:solidFill>
                  <a:srgbClr val="FF6600"/>
                </a:solidFill>
              </a:rPr>
              <a:t> </a:t>
            </a:r>
            <a:r>
              <a:rPr lang="en-GB" dirty="0">
                <a:solidFill>
                  <a:schemeClr val="bg1"/>
                </a:solidFill>
              </a:rPr>
              <a:t>= [10]</a:t>
            </a:r>
          </a:p>
          <a:p>
            <a:pPr eaLnBrk="0" hangingPunct="0">
              <a:spcAft>
                <a:spcPts val="200"/>
              </a:spcAft>
            </a:pPr>
            <a:r>
              <a:rPr lang="en-GB" dirty="0">
                <a:solidFill>
                  <a:schemeClr val="bg1"/>
                </a:solidFill>
              </a:rPr>
              <a:t>      </a:t>
            </a:r>
            <a:r>
              <a:rPr lang="en-GB" dirty="0" err="1">
                <a:solidFill>
                  <a:srgbClr val="FF6600"/>
                </a:solidFill>
              </a:rPr>
              <a:t>bufferParams.</a:t>
            </a:r>
            <a:r>
              <a:rPr lang="en-GB" dirty="0" err="1">
                <a:solidFill>
                  <a:schemeClr val="bg1"/>
                </a:solidFill>
              </a:rPr>
              <a:t>unit</a:t>
            </a:r>
            <a:r>
              <a:rPr lang="en-GB" dirty="0">
                <a:solidFill>
                  <a:srgbClr val="FF6600"/>
                </a:solidFill>
              </a:rPr>
              <a:t> </a:t>
            </a:r>
            <a:r>
              <a:rPr lang="en-GB" dirty="0">
                <a:solidFill>
                  <a:schemeClr val="bg1"/>
                </a:solidFill>
              </a:rPr>
              <a:t>= </a:t>
            </a:r>
            <a:r>
              <a:rPr lang="en-GB" dirty="0" err="1">
                <a:solidFill>
                  <a:schemeClr val="bg1"/>
                </a:solidFill>
              </a:rPr>
              <a:t>GeometryService.UNIT_MILE</a:t>
            </a:r>
            <a:r>
              <a:rPr lang="en-GB" dirty="0">
                <a:solidFill>
                  <a:schemeClr val="bg1"/>
                </a:solidFill>
              </a:rPr>
              <a:t>;</a:t>
            </a:r>
          </a:p>
          <a:p>
            <a:pPr eaLnBrk="0" hangingPunct="0">
              <a:spcAft>
                <a:spcPts val="200"/>
              </a:spcAft>
            </a:pPr>
            <a:r>
              <a:rPr lang="en-GB" dirty="0">
                <a:solidFill>
                  <a:schemeClr val="bg2">
                    <a:lumMod val="75000"/>
                  </a:schemeClr>
                </a:solidFill>
              </a:rPr>
              <a:t>      </a:t>
            </a:r>
            <a:r>
              <a:rPr lang="en-GB" dirty="0" err="1">
                <a:solidFill>
                  <a:srgbClr val="FF6600"/>
                </a:solidFill>
              </a:rPr>
              <a:t>bufferParams.</a:t>
            </a:r>
            <a:r>
              <a:rPr lang="en-GB" dirty="0" err="1">
                <a:solidFill>
                  <a:schemeClr val="bg1"/>
                </a:solidFill>
              </a:rPr>
              <a:t>outSpatialReference</a:t>
            </a:r>
            <a:r>
              <a:rPr lang="en-GB" dirty="0">
                <a:solidFill>
                  <a:srgbClr val="FF6600"/>
                </a:solidFill>
              </a:rPr>
              <a:t> </a:t>
            </a:r>
            <a:r>
              <a:rPr lang="en-GB" dirty="0">
                <a:solidFill>
                  <a:schemeClr val="bg1"/>
                </a:solidFill>
              </a:rPr>
              <a:t>= </a:t>
            </a:r>
            <a:r>
              <a:rPr lang="en-GB" dirty="0" err="1">
                <a:solidFill>
                  <a:schemeClr val="bg1"/>
                </a:solidFill>
              </a:rPr>
              <a:t>map.spatialReference</a:t>
            </a:r>
            <a:r>
              <a:rPr lang="en-GB" dirty="0">
                <a:solidFill>
                  <a:schemeClr val="bg1"/>
                </a:solidFill>
              </a:rPr>
              <a:t>;</a:t>
            </a:r>
          </a:p>
          <a:p>
            <a:pPr eaLnBrk="0" hangingPunct="0">
              <a:spcAft>
                <a:spcPts val="200"/>
              </a:spcAft>
            </a:pPr>
            <a:endParaRPr lang="en-GB" dirty="0">
              <a:solidFill>
                <a:schemeClr val="bg2">
                  <a:lumMod val="75000"/>
                </a:schemeClr>
              </a:solidFill>
            </a:endParaRPr>
          </a:p>
          <a:p>
            <a:pPr eaLnBrk="0" hangingPunct="0">
              <a:spcAft>
                <a:spcPts val="200"/>
              </a:spcAft>
            </a:pPr>
            <a:r>
              <a:rPr lang="en-GB" dirty="0">
                <a:solidFill>
                  <a:schemeClr val="bg2">
                    <a:lumMod val="75000"/>
                  </a:schemeClr>
                </a:solidFill>
              </a:rPr>
              <a:t>      </a:t>
            </a:r>
            <a:r>
              <a:rPr lang="en-GB" dirty="0" err="1">
                <a:solidFill>
                  <a:srgbClr val="FF6600"/>
                </a:solidFill>
              </a:rPr>
              <a:t>geomService.</a:t>
            </a:r>
            <a:r>
              <a:rPr lang="en-GB" dirty="0" err="1">
                <a:solidFill>
                  <a:schemeClr val="bg1"/>
                </a:solidFill>
              </a:rPr>
              <a:t>buffer</a:t>
            </a:r>
            <a:r>
              <a:rPr lang="en-GB" dirty="0">
                <a:solidFill>
                  <a:schemeClr val="bg1"/>
                </a:solidFill>
              </a:rPr>
              <a:t>( </a:t>
            </a:r>
            <a:r>
              <a:rPr lang="en-GB" dirty="0" err="1">
                <a:solidFill>
                  <a:schemeClr val="bg1"/>
                </a:solidFill>
              </a:rPr>
              <a:t>bufferParams</a:t>
            </a:r>
            <a:r>
              <a:rPr lang="en-GB" dirty="0">
                <a:solidFill>
                  <a:schemeClr val="bg1"/>
                </a:solidFill>
              </a:rPr>
              <a:t>, function(buffer) {</a:t>
            </a:r>
          </a:p>
          <a:p>
            <a:pPr eaLnBrk="0" hangingPunct="0">
              <a:spcAft>
                <a:spcPts val="200"/>
              </a:spcAft>
            </a:pPr>
            <a:endParaRPr lang="en-GB" dirty="0">
              <a:solidFill>
                <a:schemeClr val="bg1"/>
              </a:solidFill>
            </a:endParaRPr>
          </a:p>
          <a:p>
            <a:pPr eaLnBrk="0" hangingPunct="0">
              <a:spcAft>
                <a:spcPts val="200"/>
              </a:spcAft>
            </a:pPr>
            <a:r>
              <a:rPr lang="en-GB" dirty="0">
                <a:solidFill>
                  <a:schemeClr val="bg1"/>
                </a:solidFill>
              </a:rPr>
              <a:t>       });</a:t>
            </a:r>
          </a:p>
          <a:p>
            <a:pPr eaLnBrk="0" hangingPunct="0">
              <a:spcAft>
                <a:spcPts val="200"/>
              </a:spcAft>
            </a:pPr>
            <a:r>
              <a:rPr lang="en-GB" dirty="0">
                <a:solidFill>
                  <a:schemeClr val="bg2">
                    <a:lumMod val="75000"/>
                  </a:schemeClr>
                </a:solidFill>
              </a:rPr>
              <a:t>	</a:t>
            </a:r>
            <a:r>
              <a:rPr lang="en-GB" dirty="0">
                <a:solidFill>
                  <a:schemeClr val="bg1"/>
                </a:solidFill>
              </a:rPr>
              <a:t>      </a:t>
            </a:r>
          </a:p>
          <a:p>
            <a:pPr algn="l" eaLnBrk="0" hangingPunct="0">
              <a:spcAft>
                <a:spcPts val="200"/>
              </a:spcAft>
            </a:pPr>
            <a:r>
              <a:rPr lang="en-GB" dirty="0">
                <a:solidFill>
                  <a:schemeClr val="bg1"/>
                </a:solidFill>
              </a:rPr>
              <a:t>  });</a:t>
            </a:r>
          </a:p>
        </p:txBody>
      </p:sp>
    </p:spTree>
    <p:extLst>
      <p:ext uri="{BB962C8B-B14F-4D97-AF65-F5344CB8AC3E}">
        <p14:creationId xmlns:p14="http://schemas.microsoft.com/office/powerpoint/2010/main" val="355436605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9" name="Title 8">
            <a:extLst>
              <a:ext uri="{FF2B5EF4-FFF2-40B4-BE49-F238E27FC236}">
                <a16:creationId xmlns:a16="http://schemas.microsoft.com/office/drawing/2014/main" id="{77CF12A3-804F-5A40-8E7A-27A651D81939}"/>
              </a:ext>
            </a:extLst>
          </p:cNvPr>
          <p:cNvSpPr txBox="1">
            <a:spLocks/>
          </p:cNvSpPr>
          <p:nvPr/>
        </p:nvSpPr>
        <p:spPr>
          <a:xfrm>
            <a:off x="1279016" y="2195369"/>
            <a:ext cx="6913006" cy="743793"/>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pPr>
              <a:lnSpc>
                <a:spcPts val="5800"/>
              </a:lnSpc>
            </a:pPr>
            <a:r>
              <a:rPr lang="en-US" sz="5400" b="0" dirty="0">
                <a:ea typeface="Avenir LT Std 55 Roman" charset="0"/>
                <a:cs typeface="Avenir LT Std 55 Roman" charset="0"/>
              </a:rPr>
              <a:t>Building Editing Apps</a:t>
            </a:r>
            <a:endParaRPr lang="en-US" sz="5400" dirty="0"/>
          </a:p>
        </p:txBody>
      </p:sp>
    </p:spTree>
    <p:extLst>
      <p:ext uri="{BB962C8B-B14F-4D97-AF65-F5344CB8AC3E}">
        <p14:creationId xmlns:p14="http://schemas.microsoft.com/office/powerpoint/2010/main" val="393902782"/>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12546"/>
            <a:ext cx="12188952" cy="6863435"/>
          </a:xfrm>
          <a:prstGeom prst="rect">
            <a:avLst/>
          </a:prstGeom>
        </p:spPr>
      </p:pic>
      <p:sp>
        <p:nvSpPr>
          <p:cNvPr id="13" name="Title 8"/>
          <p:cNvSpPr>
            <a:spLocks noGrp="1"/>
          </p:cNvSpPr>
          <p:nvPr>
            <p:ph type="title"/>
          </p:nvPr>
        </p:nvSpPr>
        <p:spPr>
          <a:xfrm>
            <a:off x="1279016" y="1451575"/>
            <a:ext cx="6913006" cy="1487587"/>
          </a:xfrm>
        </p:spPr>
        <p:txBody>
          <a:bodyPr/>
          <a:lstStyle/>
          <a:p>
            <a:pPr>
              <a:lnSpc>
                <a:spcPts val="5800"/>
              </a:lnSpc>
            </a:pPr>
            <a:r>
              <a:rPr lang="en-US" sz="5400" b="0" dirty="0">
                <a:ea typeface="Avenir LT Std 55 Roman" charset="0"/>
                <a:cs typeface="Avenir LT Std 55 Roman" charset="0"/>
              </a:rPr>
              <a:t>Building Analysis Apps</a:t>
            </a:r>
            <a:endParaRPr lang="en-US" sz="5400" dirty="0"/>
          </a:p>
        </p:txBody>
      </p:sp>
    </p:spTree>
    <p:extLst>
      <p:ext uri="{BB962C8B-B14F-4D97-AF65-F5344CB8AC3E}">
        <p14:creationId xmlns:p14="http://schemas.microsoft.com/office/powerpoint/2010/main" val="335931045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Title 9">
            <a:extLst>
              <a:ext uri="{FF2B5EF4-FFF2-40B4-BE49-F238E27FC236}">
                <a16:creationId xmlns:a16="http://schemas.microsoft.com/office/drawing/2014/main" id="{46E09A85-E03A-6542-96C2-D55427314282}"/>
              </a:ext>
            </a:extLst>
          </p:cNvPr>
          <p:cNvSpPr>
            <a:spLocks noGrp="1"/>
          </p:cNvSpPr>
          <p:nvPr>
            <p:ph type="title"/>
          </p:nvPr>
        </p:nvSpPr>
        <p:spPr>
          <a:xfrm>
            <a:off x="682625" y="682625"/>
            <a:ext cx="10826496" cy="615553"/>
          </a:xfrm>
        </p:spPr>
        <p:txBody>
          <a:bodyPr/>
          <a:lstStyle/>
          <a:p>
            <a:r>
              <a:rPr lang="en-US" sz="4000" dirty="0"/>
              <a:t>Session Goals</a:t>
            </a:r>
          </a:p>
        </p:txBody>
      </p:sp>
      <p:sp>
        <p:nvSpPr>
          <p:cNvPr id="12" name="Content Placeholder 11">
            <a:extLst>
              <a:ext uri="{FF2B5EF4-FFF2-40B4-BE49-F238E27FC236}">
                <a16:creationId xmlns:a16="http://schemas.microsoft.com/office/drawing/2014/main" id="{04A51F82-3CDA-9B4B-8338-F856BEF5A68F}"/>
              </a:ext>
            </a:extLst>
          </p:cNvPr>
          <p:cNvSpPr txBox="1">
            <a:spLocks/>
          </p:cNvSpPr>
          <p:nvPr/>
        </p:nvSpPr>
        <p:spPr>
          <a:xfrm>
            <a:off x="939576" y="1584229"/>
            <a:ext cx="10369296" cy="5079618"/>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800" b="0" dirty="0"/>
              <a:t>Overview of the Geometry Engine</a:t>
            </a:r>
          </a:p>
          <a:p>
            <a:pPr lvl="1"/>
            <a:r>
              <a:rPr lang="en-US" sz="2000" b="0" dirty="0"/>
              <a:t>Available operations</a:t>
            </a:r>
          </a:p>
          <a:p>
            <a:r>
              <a:rPr lang="en-US" sz="2800" b="0" dirty="0"/>
              <a:t>Coding with the Geometry Engine</a:t>
            </a:r>
          </a:p>
          <a:p>
            <a:pPr lvl="1"/>
            <a:r>
              <a:rPr lang="en-US" sz="2000" b="0" dirty="0"/>
              <a:t>How to use the Geometry Engine</a:t>
            </a:r>
          </a:p>
          <a:p>
            <a:r>
              <a:rPr lang="en-US" sz="2800" b="0" dirty="0"/>
              <a:t>Geometry Engine Internals</a:t>
            </a:r>
          </a:p>
          <a:p>
            <a:pPr lvl="1"/>
            <a:r>
              <a:rPr lang="en-US" sz="2000" b="0" dirty="0"/>
              <a:t>Sync/</a:t>
            </a:r>
            <a:r>
              <a:rPr lang="en-US" sz="2000" b="0" dirty="0" err="1"/>
              <a:t>Async</a:t>
            </a:r>
            <a:r>
              <a:rPr lang="en-US" sz="2000" b="0" dirty="0"/>
              <a:t> Architecture</a:t>
            </a:r>
            <a:endParaRPr lang="en-US" sz="2400" b="0" dirty="0"/>
          </a:p>
          <a:p>
            <a:r>
              <a:rPr lang="en-US" sz="2800" b="0" dirty="0"/>
              <a:t>When to use the Geometry Engine</a:t>
            </a:r>
            <a:endParaRPr lang="en-US" sz="2400" b="0" dirty="0"/>
          </a:p>
          <a:p>
            <a:pPr lvl="1"/>
            <a:r>
              <a:rPr lang="en-US" sz="2000" b="0" dirty="0"/>
              <a:t>When does it make a difference?</a:t>
            </a:r>
          </a:p>
          <a:p>
            <a:pPr lvl="1"/>
            <a:endParaRPr lang="en-US" sz="2000" b="0" dirty="0"/>
          </a:p>
          <a:p>
            <a:pPr marL="0" indent="0">
              <a:buFont typeface="Arial"/>
              <a:buNone/>
            </a:pPr>
            <a:endParaRPr lang="en-US" sz="2400" b="0" dirty="0"/>
          </a:p>
          <a:p>
            <a:endParaRPr lang="en-US" sz="2400" b="0" dirty="0"/>
          </a:p>
        </p:txBody>
      </p:sp>
    </p:spTree>
    <p:extLst>
      <p:ext uri="{BB962C8B-B14F-4D97-AF65-F5344CB8AC3E}">
        <p14:creationId xmlns:p14="http://schemas.microsoft.com/office/powerpoint/2010/main" val="129693142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4" name="Subtitle 9"/>
          <p:cNvSpPr>
            <a:spLocks noGrp="1"/>
          </p:cNvSpPr>
          <p:nvPr>
            <p:ph type="body" idx="1"/>
          </p:nvPr>
        </p:nvSpPr>
        <p:spPr>
          <a:xfrm>
            <a:off x="1279016" y="3343824"/>
            <a:ext cx="6245411" cy="308418"/>
          </a:xfrm>
        </p:spPr>
        <p:txBody>
          <a:bodyPr/>
          <a:lstStyle/>
          <a:p>
            <a:pPr lvl="0">
              <a:lnSpc>
                <a:spcPts val="2600"/>
              </a:lnSpc>
              <a:spcBef>
                <a:spcPct val="0"/>
              </a:spcBef>
              <a:buClrTx/>
              <a:buSzTx/>
              <a:defRPr/>
            </a:pPr>
            <a:r>
              <a:rPr lang="en-US" sz="2000" b="0" dirty="0">
                <a:solidFill>
                  <a:schemeClr val="tx1"/>
                </a:solidFill>
                <a:cs typeface="Avenir LT Std 65 Medium" charset="0"/>
              </a:rPr>
              <a:t>You can use Geometry Engine </a:t>
            </a:r>
            <a:r>
              <a:rPr lang="en-US" sz="2000" b="0" dirty="0" err="1">
                <a:solidFill>
                  <a:schemeClr val="tx1"/>
                </a:solidFill>
                <a:cs typeface="Avenir LT Std 65 Medium" charset="0"/>
              </a:rPr>
              <a:t>Async</a:t>
            </a:r>
            <a:endParaRPr lang="en-US" sz="2000" b="0" dirty="0">
              <a:solidFill>
                <a:schemeClr val="tx1"/>
              </a:solidFill>
              <a:cs typeface="Avenir LT Std 65 Medium" charset="0"/>
            </a:endParaRPr>
          </a:p>
        </p:txBody>
      </p:sp>
      <p:sp>
        <p:nvSpPr>
          <p:cNvPr id="13" name="Title 8"/>
          <p:cNvSpPr>
            <a:spLocks noGrp="1"/>
          </p:cNvSpPr>
          <p:nvPr>
            <p:ph type="title"/>
          </p:nvPr>
        </p:nvSpPr>
        <p:spPr>
          <a:xfrm>
            <a:off x="1279016" y="1814829"/>
            <a:ext cx="6632870" cy="1487587"/>
          </a:xfrm>
        </p:spPr>
        <p:txBody>
          <a:bodyPr/>
          <a:lstStyle/>
          <a:p>
            <a:pPr>
              <a:lnSpc>
                <a:spcPts val="5800"/>
              </a:lnSpc>
            </a:pPr>
            <a:r>
              <a:rPr lang="en-US" sz="5400" b="0" dirty="0">
                <a:ea typeface="Avenir LT Std 55 Roman" charset="0"/>
                <a:cs typeface="Avenir LT Std 55 Roman" charset="0"/>
              </a:rPr>
              <a:t>Synchronous versus Asynchronous</a:t>
            </a:r>
            <a:endParaRPr lang="en-US" sz="5400" dirty="0"/>
          </a:p>
        </p:txBody>
      </p:sp>
    </p:spTree>
    <p:extLst>
      <p:ext uri="{BB962C8B-B14F-4D97-AF65-F5344CB8AC3E}">
        <p14:creationId xmlns:p14="http://schemas.microsoft.com/office/powerpoint/2010/main" val="140810873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FA23F739-7038-BE40-B6BF-FFC4E47D60E5}"/>
              </a:ext>
            </a:extLst>
          </p:cNvPr>
          <p:cNvSpPr>
            <a:spLocks noGrp="1"/>
          </p:cNvSpPr>
          <p:nvPr>
            <p:ph type="title"/>
          </p:nvPr>
        </p:nvSpPr>
        <p:spPr>
          <a:xfrm>
            <a:off x="682625" y="535572"/>
            <a:ext cx="10826496" cy="615553"/>
          </a:xfrm>
        </p:spPr>
        <p:txBody>
          <a:bodyPr/>
          <a:lstStyle/>
          <a:p>
            <a:r>
              <a:rPr lang="en-US" sz="4000" dirty="0"/>
              <a:t>Geometry Engine </a:t>
            </a:r>
            <a:r>
              <a:rPr lang="en-US" sz="4000" dirty="0" err="1"/>
              <a:t>Async</a:t>
            </a:r>
            <a:endParaRPr lang="en-US" sz="4000" dirty="0"/>
          </a:p>
        </p:txBody>
      </p:sp>
      <p:sp>
        <p:nvSpPr>
          <p:cNvPr id="10" name="Content Placeholder 11">
            <a:extLst>
              <a:ext uri="{FF2B5EF4-FFF2-40B4-BE49-F238E27FC236}">
                <a16:creationId xmlns:a16="http://schemas.microsoft.com/office/drawing/2014/main" id="{F4F50421-1DBA-B64B-8584-AE0C8784A407}"/>
              </a:ext>
            </a:extLst>
          </p:cNvPr>
          <p:cNvSpPr txBox="1">
            <a:spLocks/>
          </p:cNvSpPr>
          <p:nvPr/>
        </p:nvSpPr>
        <p:spPr>
          <a:xfrm>
            <a:off x="914400" y="1467857"/>
            <a:ext cx="10369296" cy="4025896"/>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800"/>
              <a:t>Asynchronous Geometry Engine</a:t>
            </a:r>
          </a:p>
          <a:p>
            <a:pPr lvl="1"/>
            <a:r>
              <a:rPr lang="en-US" sz="2400"/>
              <a:t>Uses Web Workers to perform Geometry Engine</a:t>
            </a:r>
          </a:p>
          <a:p>
            <a:pPr lvl="1"/>
            <a:r>
              <a:rPr lang="en-US" sz="2400"/>
              <a:t>Operations return Promises.</a:t>
            </a:r>
          </a:p>
          <a:p>
            <a:r>
              <a:rPr lang="en-US" sz="2800"/>
              <a:t>Benefits</a:t>
            </a:r>
          </a:p>
          <a:p>
            <a:pPr lvl="1"/>
            <a:r>
              <a:rPr lang="en-US" sz="2400"/>
              <a:t>Browser is not blocked whilst operations run</a:t>
            </a:r>
          </a:p>
          <a:p>
            <a:pPr lvl="1"/>
            <a:r>
              <a:rPr lang="en-US" sz="2400"/>
              <a:t>Greater throughput. Operations can run in parallel</a:t>
            </a:r>
          </a:p>
          <a:p>
            <a:pPr lvl="1"/>
            <a:r>
              <a:rPr lang="en-US" sz="2400"/>
              <a:t>Easier substitution of existing GeometryService code</a:t>
            </a:r>
          </a:p>
          <a:p>
            <a:r>
              <a:rPr lang="en-US" sz="2800"/>
              <a:t>Drawbacks</a:t>
            </a:r>
          </a:p>
          <a:p>
            <a:pPr lvl="1"/>
            <a:r>
              <a:rPr lang="en-US" sz="2400"/>
              <a:t>Older Browsers do not support WebWorkers</a:t>
            </a:r>
          </a:p>
          <a:p>
            <a:pPr lvl="1"/>
            <a:endParaRPr lang="en-US" sz="2400"/>
          </a:p>
          <a:p>
            <a:pPr marL="0" indent="0">
              <a:buFont typeface="Arial"/>
              <a:buNone/>
            </a:pPr>
            <a:endParaRPr lang="en-US" sz="2800"/>
          </a:p>
          <a:p>
            <a:endParaRPr lang="en-US" sz="2800" dirty="0"/>
          </a:p>
        </p:txBody>
      </p:sp>
    </p:spTree>
    <p:extLst>
      <p:ext uri="{BB962C8B-B14F-4D97-AF65-F5344CB8AC3E}">
        <p14:creationId xmlns:p14="http://schemas.microsoft.com/office/powerpoint/2010/main" val="1004342419"/>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AFC6681F-E19A-934F-B751-F4C49548F999}"/>
              </a:ext>
            </a:extLst>
          </p:cNvPr>
          <p:cNvSpPr>
            <a:spLocks noGrp="1"/>
          </p:cNvSpPr>
          <p:nvPr>
            <p:ph type="title"/>
          </p:nvPr>
        </p:nvSpPr>
        <p:spPr>
          <a:xfrm>
            <a:off x="682625" y="348425"/>
            <a:ext cx="10826496" cy="615553"/>
          </a:xfrm>
        </p:spPr>
        <p:txBody>
          <a:bodyPr/>
          <a:lstStyle/>
          <a:p>
            <a:r>
              <a:rPr lang="en-US" sz="4000" dirty="0"/>
              <a:t>Asynchronous Patterns</a:t>
            </a:r>
          </a:p>
        </p:txBody>
      </p:sp>
      <p:sp>
        <p:nvSpPr>
          <p:cNvPr id="10" name="Text Placeholder 10">
            <a:extLst>
              <a:ext uri="{FF2B5EF4-FFF2-40B4-BE49-F238E27FC236}">
                <a16:creationId xmlns:a16="http://schemas.microsoft.com/office/drawing/2014/main" id="{8AFA411E-5C06-0246-8A5F-31B96E461CBC}"/>
              </a:ext>
            </a:extLst>
          </p:cNvPr>
          <p:cNvSpPr txBox="1">
            <a:spLocks/>
          </p:cNvSpPr>
          <p:nvPr/>
        </p:nvSpPr>
        <p:spPr>
          <a:xfrm>
            <a:off x="682625" y="991813"/>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a:t>Uses Deferred Pattern</a:t>
            </a:r>
            <a:endParaRPr lang="en-US" sz="2400" dirty="0"/>
          </a:p>
        </p:txBody>
      </p:sp>
      <p:sp>
        <p:nvSpPr>
          <p:cNvPr id="11" name="Content Placeholder 11">
            <a:extLst>
              <a:ext uri="{FF2B5EF4-FFF2-40B4-BE49-F238E27FC236}">
                <a16:creationId xmlns:a16="http://schemas.microsoft.com/office/drawing/2014/main" id="{0BF94C92-E936-7E45-829D-C855AE16BC7E}"/>
              </a:ext>
            </a:extLst>
          </p:cNvPr>
          <p:cNvSpPr txBox="1">
            <a:spLocks/>
          </p:cNvSpPr>
          <p:nvPr/>
        </p:nvSpPr>
        <p:spPr>
          <a:xfrm>
            <a:off x="914400" y="1828804"/>
            <a:ext cx="10369296" cy="3427413"/>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endParaRPr lang="en-US"/>
          </a:p>
          <a:p>
            <a:endParaRPr lang="en-US" dirty="0"/>
          </a:p>
        </p:txBody>
      </p:sp>
      <p:sp>
        <p:nvSpPr>
          <p:cNvPr id="12" name="TextBox 11">
            <a:extLst>
              <a:ext uri="{FF2B5EF4-FFF2-40B4-BE49-F238E27FC236}">
                <a16:creationId xmlns:a16="http://schemas.microsoft.com/office/drawing/2014/main" id="{6EC53CC2-1EA7-5C43-9B1F-89883CB7D89D}"/>
              </a:ext>
            </a:extLst>
          </p:cNvPr>
          <p:cNvSpPr txBox="1"/>
          <p:nvPr/>
        </p:nvSpPr>
        <p:spPr>
          <a:xfrm>
            <a:off x="1625600" y="1606729"/>
            <a:ext cx="10039531" cy="4613564"/>
          </a:xfrm>
          <a:prstGeom prst="rect">
            <a:avLst/>
          </a:prstGeom>
          <a:solidFill>
            <a:schemeClr val="tx1"/>
          </a:solidFill>
          <a:effectLst/>
        </p:spPr>
        <p:txBody>
          <a:bodyPr wrap="none" lIns="0" tIns="0" rIns="0" bIns="0" rtlCol="0">
            <a:noAutofit/>
          </a:bodyPr>
          <a:lstStyle/>
          <a:p>
            <a:pPr algn="l" eaLnBrk="0" hangingPunct="0"/>
            <a:r>
              <a:rPr lang="en-GB" sz="1600" dirty="0">
                <a:solidFill>
                  <a:schemeClr val="bg1"/>
                </a:solidFill>
              </a:rPr>
              <a:t>  </a:t>
            </a:r>
          </a:p>
          <a:p>
            <a:pPr algn="l" eaLnBrk="0" hangingPunct="0">
              <a:spcAft>
                <a:spcPts val="200"/>
              </a:spcAft>
            </a:pPr>
            <a:r>
              <a:rPr lang="en-GB" sz="1600" dirty="0">
                <a:solidFill>
                  <a:schemeClr val="bg1"/>
                </a:solidFill>
              </a:rPr>
              <a:t>  </a:t>
            </a:r>
            <a:r>
              <a:rPr lang="en-GB" dirty="0">
                <a:solidFill>
                  <a:schemeClr val="bg1"/>
                </a:solidFill>
              </a:rPr>
              <a:t>require( [ “esri/geometry/</a:t>
            </a:r>
            <a:r>
              <a:rPr lang="en-GB" dirty="0" err="1">
                <a:solidFill>
                  <a:schemeClr val="bg1"/>
                </a:solidFill>
              </a:rPr>
              <a:t>geometryEngineAsync</a:t>
            </a:r>
            <a:r>
              <a:rPr lang="en-GB" dirty="0">
                <a:solidFill>
                  <a:schemeClr val="bg1"/>
                </a:solidFill>
              </a:rPr>
              <a:t>” ], </a:t>
            </a:r>
          </a:p>
          <a:p>
            <a:pPr algn="l" eaLnBrk="0" hangingPunct="0">
              <a:spcAft>
                <a:spcPts val="200"/>
              </a:spcAft>
            </a:pPr>
            <a:r>
              <a:rPr lang="en-GB" dirty="0">
                <a:solidFill>
                  <a:schemeClr val="bg1"/>
                </a:solidFill>
              </a:rPr>
              <a:t>    function( </a:t>
            </a:r>
            <a:r>
              <a:rPr lang="en-GB" dirty="0" err="1">
                <a:solidFill>
                  <a:schemeClr val="bg1"/>
                </a:solidFill>
              </a:rPr>
              <a:t>geometryEngineAsync</a:t>
            </a:r>
            <a:r>
              <a:rPr lang="en-GB" dirty="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a:solidFill>
                  <a:schemeClr val="bg1"/>
                </a:solidFill>
              </a:rPr>
              <a:t>    </a:t>
            </a:r>
            <a:r>
              <a:rPr lang="en-GB" dirty="0" err="1">
                <a:solidFill>
                  <a:schemeClr val="bg1"/>
                </a:solidFill>
              </a:rPr>
              <a:t>geometryEngineAsync.</a:t>
            </a:r>
            <a:r>
              <a:rPr lang="en-GB" b="1" dirty="0" err="1">
                <a:solidFill>
                  <a:schemeClr val="bg1"/>
                </a:solidFill>
              </a:rPr>
              <a:t>buffer</a:t>
            </a:r>
            <a:r>
              <a:rPr lang="en-GB" dirty="0">
                <a:solidFill>
                  <a:schemeClr val="bg1"/>
                </a:solidFill>
              </a:rPr>
              <a:t>(</a:t>
            </a:r>
            <a:r>
              <a:rPr lang="en-GB" dirty="0" err="1">
                <a:solidFill>
                  <a:schemeClr val="bg1"/>
                </a:solidFill>
              </a:rPr>
              <a:t>mapPoint</a:t>
            </a:r>
            <a:r>
              <a:rPr lang="en-GB" dirty="0">
                <a:solidFill>
                  <a:schemeClr val="bg1"/>
                </a:solidFill>
              </a:rPr>
              <a:t>, 10, “miles”).then( function(buffer)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 </a:t>
            </a:r>
          </a:p>
          <a:p>
            <a:pPr algn="l" eaLnBrk="0" hangingPunct="0">
              <a:spcAft>
                <a:spcPts val="200"/>
              </a:spcAft>
            </a:pPr>
            <a:r>
              <a:rPr lang="en-GB" dirty="0">
                <a:solidFill>
                  <a:schemeClr val="bg1"/>
                </a:solidFill>
              </a:rPr>
              <a:t>    function(err)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p>
          <a:p>
            <a:pPr algn="l" eaLnBrk="0" hangingPunct="0">
              <a:spcAft>
                <a:spcPts val="200"/>
              </a:spcAft>
            </a:pPr>
            <a:r>
              <a:rPr lang="en-GB" dirty="0">
                <a:solidFill>
                  <a:schemeClr val="bg1"/>
                </a:solidFill>
              </a:rPr>
              <a:t>      </a:t>
            </a:r>
          </a:p>
          <a:p>
            <a:pPr algn="l" eaLnBrk="0" hangingPunct="0">
              <a:spcAft>
                <a:spcPts val="200"/>
              </a:spcAft>
            </a:pPr>
            <a:r>
              <a:rPr lang="en-GB" dirty="0">
                <a:solidFill>
                  <a:schemeClr val="bg1"/>
                </a:solidFill>
              </a:rPr>
              <a:t>  });</a:t>
            </a:r>
          </a:p>
        </p:txBody>
      </p:sp>
    </p:spTree>
    <p:extLst>
      <p:ext uri="{BB962C8B-B14F-4D97-AF65-F5344CB8AC3E}">
        <p14:creationId xmlns:p14="http://schemas.microsoft.com/office/powerpoint/2010/main" val="341691721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4" name="Subtitle 9"/>
          <p:cNvSpPr>
            <a:spLocks noGrp="1"/>
          </p:cNvSpPr>
          <p:nvPr>
            <p:ph type="body" idx="1"/>
          </p:nvPr>
        </p:nvSpPr>
        <p:spPr>
          <a:xfrm>
            <a:off x="1279016" y="3318772"/>
            <a:ext cx="6245411" cy="308418"/>
          </a:xfrm>
        </p:spPr>
        <p:txBody>
          <a:bodyPr/>
          <a:lstStyle/>
          <a:p>
            <a:pPr lvl="0">
              <a:lnSpc>
                <a:spcPts val="2600"/>
              </a:lnSpc>
              <a:spcBef>
                <a:spcPct val="0"/>
              </a:spcBef>
              <a:buClrTx/>
              <a:buSzTx/>
              <a:defRPr/>
            </a:pPr>
            <a:r>
              <a:rPr lang="en-US" sz="2000" b="0" dirty="0">
                <a:solidFill>
                  <a:schemeClr val="tx1"/>
                </a:solidFill>
                <a:cs typeface="Avenir LT Std 65 Medium" charset="0"/>
              </a:rPr>
              <a:t>What is the Geometry Engine doing for me!</a:t>
            </a:r>
          </a:p>
        </p:txBody>
      </p:sp>
      <p:sp>
        <p:nvSpPr>
          <p:cNvPr id="13" name="Title 8"/>
          <p:cNvSpPr>
            <a:spLocks noGrp="1"/>
          </p:cNvSpPr>
          <p:nvPr>
            <p:ph type="title"/>
          </p:nvPr>
        </p:nvSpPr>
        <p:spPr>
          <a:xfrm>
            <a:off x="1279016" y="1789777"/>
            <a:ext cx="6632870" cy="1487587"/>
          </a:xfrm>
        </p:spPr>
        <p:txBody>
          <a:bodyPr/>
          <a:lstStyle/>
          <a:p>
            <a:pPr>
              <a:lnSpc>
                <a:spcPts val="5800"/>
              </a:lnSpc>
            </a:pPr>
            <a:r>
              <a:rPr lang="en-US" sz="5400" b="0" dirty="0">
                <a:ea typeface="Avenir LT Std 55 Roman" charset="0"/>
                <a:cs typeface="Avenir LT Std 55 Roman" charset="0"/>
              </a:rPr>
              <a:t>Geometry Engine internals</a:t>
            </a:r>
            <a:endParaRPr lang="en-US" sz="5400" dirty="0"/>
          </a:p>
        </p:txBody>
      </p:sp>
    </p:spTree>
    <p:extLst>
      <p:ext uri="{BB962C8B-B14F-4D97-AF65-F5344CB8AC3E}">
        <p14:creationId xmlns:p14="http://schemas.microsoft.com/office/powerpoint/2010/main" val="289236245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BADC7216-1B99-8F4B-BE14-FDC95A2D945F}"/>
              </a:ext>
            </a:extLst>
          </p:cNvPr>
          <p:cNvSpPr>
            <a:spLocks noGrp="1"/>
          </p:cNvSpPr>
          <p:nvPr>
            <p:ph type="title"/>
          </p:nvPr>
        </p:nvSpPr>
        <p:spPr>
          <a:xfrm>
            <a:off x="682625" y="361793"/>
            <a:ext cx="10826496" cy="615553"/>
          </a:xfrm>
        </p:spPr>
        <p:txBody>
          <a:bodyPr/>
          <a:lstStyle/>
          <a:p>
            <a:r>
              <a:rPr lang="en-US" sz="4000" dirty="0"/>
              <a:t>Spatial Tolerance</a:t>
            </a:r>
          </a:p>
        </p:txBody>
      </p:sp>
      <p:grpSp>
        <p:nvGrpSpPr>
          <p:cNvPr id="10" name="Group 9">
            <a:extLst>
              <a:ext uri="{FF2B5EF4-FFF2-40B4-BE49-F238E27FC236}">
                <a16:creationId xmlns:a16="http://schemas.microsoft.com/office/drawing/2014/main" id="{C57157DD-3E0A-3C4E-A342-8F69CE11C21C}"/>
              </a:ext>
            </a:extLst>
          </p:cNvPr>
          <p:cNvGrpSpPr/>
          <p:nvPr/>
        </p:nvGrpSpPr>
        <p:grpSpPr>
          <a:xfrm>
            <a:off x="6596743" y="2345025"/>
            <a:ext cx="2222047" cy="130629"/>
            <a:chOff x="5225143" y="2375505"/>
            <a:chExt cx="2222047" cy="130629"/>
          </a:xfrm>
        </p:grpSpPr>
        <p:cxnSp>
          <p:nvCxnSpPr>
            <p:cNvPr id="11" name="Straight Connector 10">
              <a:extLst>
                <a:ext uri="{FF2B5EF4-FFF2-40B4-BE49-F238E27FC236}">
                  <a16:creationId xmlns:a16="http://schemas.microsoft.com/office/drawing/2014/main" id="{3F9DA1C4-9BA6-0644-949E-C9D88100BD8D}"/>
                </a:ext>
              </a:extLst>
            </p:cNvPr>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2" name="Oval 11">
              <a:extLst>
                <a:ext uri="{FF2B5EF4-FFF2-40B4-BE49-F238E27FC236}">
                  <a16:creationId xmlns:a16="http://schemas.microsoft.com/office/drawing/2014/main" id="{99334B5C-6B5B-764A-A40C-2A4204D3BF02}"/>
                </a:ext>
              </a:extLst>
            </p:cNvPr>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3" name="Oval 12">
              <a:extLst>
                <a:ext uri="{FF2B5EF4-FFF2-40B4-BE49-F238E27FC236}">
                  <a16:creationId xmlns:a16="http://schemas.microsoft.com/office/drawing/2014/main" id="{B8021C86-1FBD-8640-B40F-D3D67F969C1F}"/>
                </a:ext>
              </a:extLst>
            </p:cNvPr>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14" name="Group 13">
            <a:extLst>
              <a:ext uri="{FF2B5EF4-FFF2-40B4-BE49-F238E27FC236}">
                <a16:creationId xmlns:a16="http://schemas.microsoft.com/office/drawing/2014/main" id="{99D2E9CD-F0E6-CD46-B3F4-D6C72634C56C}"/>
              </a:ext>
            </a:extLst>
          </p:cNvPr>
          <p:cNvGrpSpPr/>
          <p:nvPr/>
        </p:nvGrpSpPr>
        <p:grpSpPr>
          <a:xfrm>
            <a:off x="9087123" y="2345025"/>
            <a:ext cx="2222047" cy="130629"/>
            <a:chOff x="5225143" y="2375505"/>
            <a:chExt cx="2222047" cy="130629"/>
          </a:xfrm>
        </p:grpSpPr>
        <p:cxnSp>
          <p:nvCxnSpPr>
            <p:cNvPr id="15" name="Straight Connector 14">
              <a:extLst>
                <a:ext uri="{FF2B5EF4-FFF2-40B4-BE49-F238E27FC236}">
                  <a16:creationId xmlns:a16="http://schemas.microsoft.com/office/drawing/2014/main" id="{B4BB68FD-9559-7745-89EF-BA039271356E}"/>
                </a:ext>
              </a:extLst>
            </p:cNvPr>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6" name="Oval 15">
              <a:extLst>
                <a:ext uri="{FF2B5EF4-FFF2-40B4-BE49-F238E27FC236}">
                  <a16:creationId xmlns:a16="http://schemas.microsoft.com/office/drawing/2014/main" id="{AED70DB9-1CF4-0449-AF59-54F8551A58F8}"/>
                </a:ext>
              </a:extLst>
            </p:cNvPr>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7" name="Oval 16">
              <a:extLst>
                <a:ext uri="{FF2B5EF4-FFF2-40B4-BE49-F238E27FC236}">
                  <a16:creationId xmlns:a16="http://schemas.microsoft.com/office/drawing/2014/main" id="{E5993370-92DD-AB4A-8C4D-E8CA0DAAF0E5}"/>
                </a:ext>
              </a:extLst>
            </p:cNvPr>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18" name="Group 17">
            <a:extLst>
              <a:ext uri="{FF2B5EF4-FFF2-40B4-BE49-F238E27FC236}">
                <a16:creationId xmlns:a16="http://schemas.microsoft.com/office/drawing/2014/main" id="{96922008-22C2-3F48-AFA5-CC050B50C849}"/>
              </a:ext>
            </a:extLst>
          </p:cNvPr>
          <p:cNvGrpSpPr/>
          <p:nvPr/>
        </p:nvGrpSpPr>
        <p:grpSpPr>
          <a:xfrm>
            <a:off x="6596743" y="4019820"/>
            <a:ext cx="2222047" cy="130629"/>
            <a:chOff x="5225143" y="2375505"/>
            <a:chExt cx="2222047" cy="130629"/>
          </a:xfrm>
        </p:grpSpPr>
        <p:cxnSp>
          <p:nvCxnSpPr>
            <p:cNvPr id="19" name="Straight Connector 18">
              <a:extLst>
                <a:ext uri="{FF2B5EF4-FFF2-40B4-BE49-F238E27FC236}">
                  <a16:creationId xmlns:a16="http://schemas.microsoft.com/office/drawing/2014/main" id="{1E7A90B3-2070-EB41-A9AD-785BD19B30E3}"/>
                </a:ext>
              </a:extLst>
            </p:cNvPr>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20" name="Oval 19">
              <a:extLst>
                <a:ext uri="{FF2B5EF4-FFF2-40B4-BE49-F238E27FC236}">
                  <a16:creationId xmlns:a16="http://schemas.microsoft.com/office/drawing/2014/main" id="{F34AE3DF-AEDB-F04A-B275-D905A3D89750}"/>
                </a:ext>
              </a:extLst>
            </p:cNvPr>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1" name="Oval 20">
              <a:extLst>
                <a:ext uri="{FF2B5EF4-FFF2-40B4-BE49-F238E27FC236}">
                  <a16:creationId xmlns:a16="http://schemas.microsoft.com/office/drawing/2014/main" id="{0024DF42-D005-6940-9B99-814068C35CF2}"/>
                </a:ext>
              </a:extLst>
            </p:cNvPr>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22" name="Group 21">
            <a:extLst>
              <a:ext uri="{FF2B5EF4-FFF2-40B4-BE49-F238E27FC236}">
                <a16:creationId xmlns:a16="http://schemas.microsoft.com/office/drawing/2014/main" id="{2C6BE7B0-82F5-9345-AA6A-EDBB9489700E}"/>
              </a:ext>
            </a:extLst>
          </p:cNvPr>
          <p:cNvGrpSpPr/>
          <p:nvPr/>
        </p:nvGrpSpPr>
        <p:grpSpPr>
          <a:xfrm>
            <a:off x="9087123" y="4019820"/>
            <a:ext cx="2222047" cy="130629"/>
            <a:chOff x="5225143" y="2375505"/>
            <a:chExt cx="2222047" cy="130629"/>
          </a:xfrm>
        </p:grpSpPr>
        <p:cxnSp>
          <p:nvCxnSpPr>
            <p:cNvPr id="23" name="Straight Connector 22">
              <a:extLst>
                <a:ext uri="{FF2B5EF4-FFF2-40B4-BE49-F238E27FC236}">
                  <a16:creationId xmlns:a16="http://schemas.microsoft.com/office/drawing/2014/main" id="{88816FDA-BD42-F548-A15C-D9FA53C96D3A}"/>
                </a:ext>
              </a:extLst>
            </p:cNvPr>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24" name="Oval 23">
              <a:extLst>
                <a:ext uri="{FF2B5EF4-FFF2-40B4-BE49-F238E27FC236}">
                  <a16:creationId xmlns:a16="http://schemas.microsoft.com/office/drawing/2014/main" id="{6EBABB7D-E8A6-6B47-B108-82C7397BFDFD}"/>
                </a:ext>
              </a:extLst>
            </p:cNvPr>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5" name="Oval 24">
              <a:extLst>
                <a:ext uri="{FF2B5EF4-FFF2-40B4-BE49-F238E27FC236}">
                  <a16:creationId xmlns:a16="http://schemas.microsoft.com/office/drawing/2014/main" id="{1ECE0DA1-49AF-0540-9C13-30B0F72F8C2E}"/>
                </a:ext>
              </a:extLst>
            </p:cNvPr>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sp>
        <p:nvSpPr>
          <p:cNvPr id="26" name="Oval 25">
            <a:extLst>
              <a:ext uri="{FF2B5EF4-FFF2-40B4-BE49-F238E27FC236}">
                <a16:creationId xmlns:a16="http://schemas.microsoft.com/office/drawing/2014/main" id="{A32974F1-263C-0F44-ADDE-9E0F6275D0F3}"/>
              </a:ext>
            </a:extLst>
          </p:cNvPr>
          <p:cNvSpPr/>
          <p:nvPr/>
        </p:nvSpPr>
        <p:spPr bwMode="auto">
          <a:xfrm>
            <a:off x="8390436" y="3669082"/>
            <a:ext cx="867864" cy="849193"/>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7" name="Oval 26">
            <a:extLst>
              <a:ext uri="{FF2B5EF4-FFF2-40B4-BE49-F238E27FC236}">
                <a16:creationId xmlns:a16="http://schemas.microsoft.com/office/drawing/2014/main" id="{ED91644B-76A5-3C46-BF9D-7D1D65184337}"/>
              </a:ext>
            </a:extLst>
          </p:cNvPr>
          <p:cNvSpPr/>
          <p:nvPr/>
        </p:nvSpPr>
        <p:spPr bwMode="auto">
          <a:xfrm>
            <a:off x="8643666" y="3679587"/>
            <a:ext cx="867864" cy="849193"/>
          </a:xfrm>
          <a:prstGeom prst="ellipse">
            <a:avLst/>
          </a:prstGeom>
          <a:noFill/>
          <a:ln w="28575">
            <a:solidFill>
              <a:schemeClr val="tx1">
                <a:lumMod val="65000"/>
              </a:schemeClr>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28" name="Straight Connector 27">
            <a:extLst>
              <a:ext uri="{FF2B5EF4-FFF2-40B4-BE49-F238E27FC236}">
                <a16:creationId xmlns:a16="http://schemas.microsoft.com/office/drawing/2014/main" id="{78E2A50F-8B56-404A-A4B0-6EA5CA3E9E40}"/>
              </a:ext>
            </a:extLst>
          </p:cNvPr>
          <p:cNvCxnSpPr>
            <a:endCxn id="31" idx="2"/>
          </p:cNvCxnSpPr>
          <p:nvPr/>
        </p:nvCxnSpPr>
        <p:spPr bwMode="auto">
          <a:xfrm flipV="1">
            <a:off x="6714309" y="5796752"/>
            <a:ext cx="2222182" cy="10316"/>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29" name="Oval 28">
            <a:extLst>
              <a:ext uri="{FF2B5EF4-FFF2-40B4-BE49-F238E27FC236}">
                <a16:creationId xmlns:a16="http://schemas.microsoft.com/office/drawing/2014/main" id="{18E101DB-2F46-514F-8A98-A33B92EACCE7}"/>
              </a:ext>
            </a:extLst>
          </p:cNvPr>
          <p:cNvSpPr/>
          <p:nvPr/>
        </p:nvSpPr>
        <p:spPr bwMode="auto">
          <a:xfrm>
            <a:off x="6596743"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0" name="Oval 29">
            <a:extLst>
              <a:ext uri="{FF2B5EF4-FFF2-40B4-BE49-F238E27FC236}">
                <a16:creationId xmlns:a16="http://schemas.microsoft.com/office/drawing/2014/main" id="{9A9A0B29-2CA5-474E-9200-AD1F618821FB}"/>
              </a:ext>
            </a:extLst>
          </p:cNvPr>
          <p:cNvSpPr/>
          <p:nvPr/>
        </p:nvSpPr>
        <p:spPr bwMode="auto">
          <a:xfrm>
            <a:off x="11158674"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1" name="Oval 30">
            <a:extLst>
              <a:ext uri="{FF2B5EF4-FFF2-40B4-BE49-F238E27FC236}">
                <a16:creationId xmlns:a16="http://schemas.microsoft.com/office/drawing/2014/main" id="{B68AB518-7D18-ED4A-B714-B4B0CE421368}"/>
              </a:ext>
            </a:extLst>
          </p:cNvPr>
          <p:cNvSpPr/>
          <p:nvPr/>
        </p:nvSpPr>
        <p:spPr bwMode="auto">
          <a:xfrm>
            <a:off x="8936491" y="5731437"/>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32" name="Straight Connector 31">
            <a:extLst>
              <a:ext uri="{FF2B5EF4-FFF2-40B4-BE49-F238E27FC236}">
                <a16:creationId xmlns:a16="http://schemas.microsoft.com/office/drawing/2014/main" id="{A724D9DE-6D42-E146-B0C8-28525FEBF195}"/>
              </a:ext>
            </a:extLst>
          </p:cNvPr>
          <p:cNvCxnSpPr/>
          <p:nvPr/>
        </p:nvCxnSpPr>
        <p:spPr bwMode="auto">
          <a:xfrm flipV="1">
            <a:off x="9077598" y="5803199"/>
            <a:ext cx="2081075" cy="3869"/>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3" name="Down Arrow 32">
            <a:extLst>
              <a:ext uri="{FF2B5EF4-FFF2-40B4-BE49-F238E27FC236}">
                <a16:creationId xmlns:a16="http://schemas.microsoft.com/office/drawing/2014/main" id="{B88F7E74-7314-D44C-A238-9BC392F574B9}"/>
              </a:ext>
            </a:extLst>
          </p:cNvPr>
          <p:cNvSpPr/>
          <p:nvPr/>
        </p:nvSpPr>
        <p:spPr bwMode="auto">
          <a:xfrm>
            <a:off x="8760007" y="5044440"/>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4" name="Down Arrow 33">
            <a:extLst>
              <a:ext uri="{FF2B5EF4-FFF2-40B4-BE49-F238E27FC236}">
                <a16:creationId xmlns:a16="http://schemas.microsoft.com/office/drawing/2014/main" id="{436676E1-B6F3-784E-B442-5656DF3A24BD}"/>
              </a:ext>
            </a:extLst>
          </p:cNvPr>
          <p:cNvSpPr/>
          <p:nvPr/>
        </p:nvSpPr>
        <p:spPr bwMode="auto">
          <a:xfrm>
            <a:off x="8746673" y="2836465"/>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5" name="Oval 34">
            <a:extLst>
              <a:ext uri="{FF2B5EF4-FFF2-40B4-BE49-F238E27FC236}">
                <a16:creationId xmlns:a16="http://schemas.microsoft.com/office/drawing/2014/main" id="{1CD17636-4512-DA46-9DDC-A8A49ED80AA4}"/>
              </a:ext>
            </a:extLst>
          </p:cNvPr>
          <p:cNvSpPr/>
          <p:nvPr/>
        </p:nvSpPr>
        <p:spPr bwMode="auto">
          <a:xfrm>
            <a:off x="1151435" y="2475654"/>
            <a:ext cx="2394313" cy="2309706"/>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6" name="Oval 35">
            <a:extLst>
              <a:ext uri="{FF2B5EF4-FFF2-40B4-BE49-F238E27FC236}">
                <a16:creationId xmlns:a16="http://schemas.microsoft.com/office/drawing/2014/main" id="{7A3361CF-7DBD-5749-B41C-5D5679FAD9C8}"/>
              </a:ext>
            </a:extLst>
          </p:cNvPr>
          <p:cNvSpPr/>
          <p:nvPr/>
        </p:nvSpPr>
        <p:spPr bwMode="auto">
          <a:xfrm>
            <a:off x="2206803" y="3491352"/>
            <a:ext cx="283575" cy="284214"/>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37" name="Straight Arrow Connector 36">
            <a:extLst>
              <a:ext uri="{FF2B5EF4-FFF2-40B4-BE49-F238E27FC236}">
                <a16:creationId xmlns:a16="http://schemas.microsoft.com/office/drawing/2014/main" id="{7A891F84-8B8D-C64C-BC9C-1574C3A1BBA2}"/>
              </a:ext>
            </a:extLst>
          </p:cNvPr>
          <p:cNvCxnSpPr/>
          <p:nvPr/>
        </p:nvCxnSpPr>
        <p:spPr bwMode="auto">
          <a:xfrm>
            <a:off x="1151435" y="3630507"/>
            <a:ext cx="105536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38" name="Straight Connector 37">
            <a:extLst>
              <a:ext uri="{FF2B5EF4-FFF2-40B4-BE49-F238E27FC236}">
                <a16:creationId xmlns:a16="http://schemas.microsoft.com/office/drawing/2014/main" id="{163B49B6-D08F-C248-8D46-5C7BFD2AC238}"/>
              </a:ext>
            </a:extLst>
          </p:cNvPr>
          <p:cNvCxnSpPr/>
          <p:nvPr/>
        </p:nvCxnSpPr>
        <p:spPr bwMode="auto">
          <a:xfrm>
            <a:off x="1679119" y="3646222"/>
            <a:ext cx="0" cy="151251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39" name="TextBox 38">
            <a:extLst>
              <a:ext uri="{FF2B5EF4-FFF2-40B4-BE49-F238E27FC236}">
                <a16:creationId xmlns:a16="http://schemas.microsoft.com/office/drawing/2014/main" id="{4ACFF736-6EEC-2C46-BB45-1B2BF8E49DF5}"/>
              </a:ext>
            </a:extLst>
          </p:cNvPr>
          <p:cNvSpPr txBox="1"/>
          <p:nvPr/>
        </p:nvSpPr>
        <p:spPr>
          <a:xfrm>
            <a:off x="1954802" y="5158740"/>
            <a:ext cx="3478258" cy="813537"/>
          </a:xfrm>
          <a:prstGeom prst="rect">
            <a:avLst/>
          </a:prstGeom>
          <a:noFill/>
          <a:effectLst/>
        </p:spPr>
        <p:txBody>
          <a:bodyPr wrap="none" lIns="0" tIns="0" rIns="0" bIns="0" rtlCol="0">
            <a:noAutofit/>
          </a:bodyPr>
          <a:lstStyle/>
          <a:p>
            <a:pPr algn="l" eaLnBrk="0" hangingPunct="0">
              <a:lnSpc>
                <a:spcPts val="1800"/>
              </a:lnSpc>
            </a:pPr>
            <a:r>
              <a:rPr lang="en-GB" sz="2400" b="1" dirty="0">
                <a:ea typeface="+mn-ea"/>
                <a:cs typeface="+mn-cs"/>
              </a:rPr>
              <a:t>XY Tolerance = 0.001</a:t>
            </a:r>
          </a:p>
        </p:txBody>
      </p:sp>
      <p:sp>
        <p:nvSpPr>
          <p:cNvPr id="40" name="Text Placeholder 10">
            <a:extLst>
              <a:ext uri="{FF2B5EF4-FFF2-40B4-BE49-F238E27FC236}">
                <a16:creationId xmlns:a16="http://schemas.microsoft.com/office/drawing/2014/main" id="{E6BBBAD4-5586-EE48-B6CC-9F161DCC8FFD}"/>
              </a:ext>
            </a:extLst>
          </p:cNvPr>
          <p:cNvSpPr txBox="1">
            <a:spLocks/>
          </p:cNvSpPr>
          <p:nvPr/>
        </p:nvSpPr>
        <p:spPr>
          <a:xfrm>
            <a:off x="682625" y="1097309"/>
            <a:ext cx="10826496" cy="1107996"/>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a:t>Spatial References have different Tolerances.</a:t>
            </a:r>
          </a:p>
          <a:p>
            <a:r>
              <a:rPr lang="en-US" sz="2400" dirty="0" err="1"/>
              <a:t>GeometryEngine</a:t>
            </a:r>
            <a:r>
              <a:rPr lang="en-US" sz="2400" dirty="0"/>
              <a:t> uses X/Y Tolerance </a:t>
            </a:r>
          </a:p>
          <a:p>
            <a:r>
              <a:rPr lang="en-US" sz="2400" dirty="0"/>
              <a:t>in its calculations</a:t>
            </a:r>
          </a:p>
        </p:txBody>
      </p:sp>
    </p:spTree>
    <p:extLst>
      <p:ext uri="{BB962C8B-B14F-4D97-AF65-F5344CB8AC3E}">
        <p14:creationId xmlns:p14="http://schemas.microsoft.com/office/powerpoint/2010/main" val="206467009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9F83E397-0622-E343-A13C-E33220F2474F}"/>
              </a:ext>
            </a:extLst>
          </p:cNvPr>
          <p:cNvSpPr>
            <a:spLocks noGrp="1"/>
          </p:cNvSpPr>
          <p:nvPr>
            <p:ph type="title"/>
          </p:nvPr>
        </p:nvSpPr>
        <p:spPr>
          <a:xfrm>
            <a:off x="682625" y="462339"/>
            <a:ext cx="10826496" cy="553998"/>
          </a:xfrm>
        </p:spPr>
        <p:txBody>
          <a:bodyPr/>
          <a:lstStyle/>
          <a:p>
            <a:r>
              <a:rPr lang="en-US" sz="3600" dirty="0"/>
              <a:t>Spatial Tolerance</a:t>
            </a:r>
          </a:p>
        </p:txBody>
      </p:sp>
      <p:sp>
        <p:nvSpPr>
          <p:cNvPr id="10" name="Text Placeholder 10">
            <a:extLst>
              <a:ext uri="{FF2B5EF4-FFF2-40B4-BE49-F238E27FC236}">
                <a16:creationId xmlns:a16="http://schemas.microsoft.com/office/drawing/2014/main" id="{86B369D1-F5B2-194F-BC73-943DB4085A2F}"/>
              </a:ext>
            </a:extLst>
          </p:cNvPr>
          <p:cNvSpPr txBox="1">
            <a:spLocks/>
          </p:cNvSpPr>
          <p:nvPr/>
        </p:nvSpPr>
        <p:spPr>
          <a:xfrm>
            <a:off x="682625" y="1097309"/>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2400" dirty="0"/>
              <a:t>Inside the Geometry Methods</a:t>
            </a:r>
          </a:p>
        </p:txBody>
      </p:sp>
      <p:sp>
        <p:nvSpPr>
          <p:cNvPr id="11" name="TextBox 10">
            <a:extLst>
              <a:ext uri="{FF2B5EF4-FFF2-40B4-BE49-F238E27FC236}">
                <a16:creationId xmlns:a16="http://schemas.microsoft.com/office/drawing/2014/main" id="{E4BA7981-35E7-A641-93BA-931B56851864}"/>
              </a:ext>
            </a:extLst>
          </p:cNvPr>
          <p:cNvSpPr txBox="1"/>
          <p:nvPr/>
        </p:nvSpPr>
        <p:spPr>
          <a:xfrm>
            <a:off x="1625600" y="1606729"/>
            <a:ext cx="7871691" cy="4613564"/>
          </a:xfrm>
          <a:prstGeom prst="rect">
            <a:avLst/>
          </a:prstGeom>
          <a:solidFill>
            <a:schemeClr val="tx1"/>
          </a:solidFill>
          <a:effectLst/>
        </p:spPr>
        <p:txBody>
          <a:bodyPr wrap="none" lIns="0" tIns="0" rIns="0" bIns="0" rtlCol="0">
            <a:noAutofit/>
          </a:bodyPr>
          <a:lstStyle/>
          <a:p>
            <a:pPr algn="l" eaLnBrk="0" hangingPunct="0"/>
            <a:r>
              <a:rPr lang="en-GB" sz="1600" dirty="0">
                <a:solidFill>
                  <a:schemeClr val="bg1"/>
                </a:solidFill>
              </a:rPr>
              <a:t>  </a:t>
            </a:r>
          </a:p>
          <a:p>
            <a:pPr algn="l" eaLnBrk="0" hangingPunct="0">
              <a:spcAft>
                <a:spcPts val="200"/>
              </a:spcAft>
            </a:pPr>
            <a:r>
              <a:rPr lang="en-GB" sz="1600" dirty="0">
                <a:solidFill>
                  <a:schemeClr val="bg1"/>
                </a:solidFill>
              </a:rPr>
              <a:t>  </a:t>
            </a:r>
            <a:r>
              <a:rPr lang="en-GB" dirty="0">
                <a:solidFill>
                  <a:schemeClr val="bg1"/>
                </a:solidFill>
              </a:rPr>
              <a:t>require( [ “</a:t>
            </a:r>
            <a:r>
              <a:rPr lang="en-GB" dirty="0" err="1">
                <a:solidFill>
                  <a:schemeClr val="bg1"/>
                </a:solidFill>
              </a:rPr>
              <a:t>esri</a:t>
            </a:r>
            <a:r>
              <a:rPr lang="en-GB" dirty="0">
                <a:solidFill>
                  <a:schemeClr val="bg1"/>
                </a:solidFill>
              </a:rPr>
              <a:t>/geometry/</a:t>
            </a:r>
            <a:r>
              <a:rPr lang="en-GB" dirty="0" err="1">
                <a:solidFill>
                  <a:schemeClr val="bg1"/>
                </a:solidFill>
              </a:rPr>
              <a:t>geometryEngine</a:t>
            </a:r>
            <a:r>
              <a:rPr lang="en-GB" dirty="0">
                <a:solidFill>
                  <a:schemeClr val="bg1"/>
                </a:solidFill>
              </a:rPr>
              <a:t>” ], </a:t>
            </a:r>
          </a:p>
          <a:p>
            <a:pPr algn="l" eaLnBrk="0" hangingPunct="0">
              <a:spcAft>
                <a:spcPts val="200"/>
              </a:spcAft>
            </a:pPr>
            <a:r>
              <a:rPr lang="en-GB" dirty="0">
                <a:solidFill>
                  <a:schemeClr val="bg1"/>
                </a:solidFill>
              </a:rPr>
              <a:t>    function( </a:t>
            </a:r>
            <a:r>
              <a:rPr lang="en-GB" dirty="0" err="1">
                <a:solidFill>
                  <a:schemeClr val="bg1"/>
                </a:solidFill>
              </a:rPr>
              <a:t>geometryEngine</a:t>
            </a:r>
            <a:r>
              <a:rPr lang="en-GB" dirty="0">
                <a:solidFill>
                  <a:schemeClr val="bg1"/>
                </a:solidFill>
              </a:rPr>
              <a:t> ) {  </a:t>
            </a:r>
          </a:p>
          <a:p>
            <a:pPr algn="l" eaLnBrk="0" hangingPunct="0">
              <a:spcAft>
                <a:spcPts val="200"/>
              </a:spcAft>
            </a:pPr>
            <a:endParaRPr lang="en-GB" sz="1600" dirty="0">
              <a:solidFill>
                <a:schemeClr val="bg1"/>
              </a:solidFill>
            </a:endParaRPr>
          </a:p>
          <a:p>
            <a:pPr eaLnBrk="0" hangingPunct="0">
              <a:spcAft>
                <a:spcPts val="200"/>
              </a:spcAft>
            </a:pPr>
            <a:r>
              <a:rPr lang="en-GB" sz="1600" dirty="0">
                <a:solidFill>
                  <a:schemeClr val="bg1"/>
                </a:solidFill>
              </a:rPr>
              <a:t>     	</a:t>
            </a:r>
            <a:r>
              <a:rPr lang="en-GB" sz="1600" dirty="0">
                <a:solidFill>
                  <a:schemeClr val="bg2">
                    <a:lumMod val="75000"/>
                  </a:schemeClr>
                </a:solidFill>
              </a:rPr>
              <a:t> </a:t>
            </a:r>
            <a:r>
              <a:rPr lang="en-GB" sz="1600" dirty="0" err="1">
                <a:solidFill>
                  <a:schemeClr val="bg2">
                    <a:lumMod val="75000"/>
                  </a:schemeClr>
                </a:solidFill>
              </a:rPr>
              <a:t>var</a:t>
            </a:r>
            <a:r>
              <a:rPr lang="en-GB" sz="1600" dirty="0">
                <a:solidFill>
                  <a:schemeClr val="bg2">
                    <a:lumMod val="75000"/>
                  </a:schemeClr>
                </a:solidFill>
              </a:rPr>
              <a:t> </a:t>
            </a:r>
            <a:r>
              <a:rPr lang="en-GB" sz="1600" dirty="0" err="1">
                <a:solidFill>
                  <a:srgbClr val="FF6600"/>
                </a:solidFill>
              </a:rPr>
              <a:t>mapPointA</a:t>
            </a:r>
            <a:r>
              <a:rPr lang="en-GB" sz="1600" dirty="0">
                <a:solidFill>
                  <a:srgbClr val="FF6600"/>
                </a:solidFill>
              </a:rPr>
              <a:t> </a:t>
            </a:r>
            <a:r>
              <a:rPr lang="en-GB" sz="1600" dirty="0">
                <a:solidFill>
                  <a:schemeClr val="bg1"/>
                </a:solidFill>
              </a:rPr>
              <a:t>= new </a:t>
            </a:r>
            <a:r>
              <a:rPr lang="en-GB" sz="1600" dirty="0" err="1">
                <a:solidFill>
                  <a:schemeClr val="bg1"/>
                </a:solidFill>
              </a:rPr>
              <a:t>esriPoint</a:t>
            </a:r>
            <a:r>
              <a:rPr lang="en-GB" sz="1600" dirty="0">
                <a:solidFill>
                  <a:schemeClr val="bg1"/>
                </a:solidFill>
              </a:rPr>
              <a:t>(1.22, 2.0, </a:t>
            </a:r>
            <a:r>
              <a:rPr lang="en-GB" sz="1600" dirty="0" err="1">
                <a:solidFill>
                  <a:schemeClr val="bg1"/>
                </a:solidFill>
              </a:rPr>
              <a:t>map.spatialReference</a:t>
            </a:r>
            <a:r>
              <a:rPr lang="en-GB" sz="1600" dirty="0">
                <a:solidFill>
                  <a:schemeClr val="bg1"/>
                </a:solidFill>
              </a:rPr>
              <a:t>)</a:t>
            </a:r>
          </a:p>
          <a:p>
            <a:pPr eaLnBrk="0" hangingPunct="0">
              <a:spcAft>
                <a:spcPts val="200"/>
              </a:spcAft>
            </a:pPr>
            <a:r>
              <a:rPr lang="en-GB" sz="1600" dirty="0">
                <a:solidFill>
                  <a:schemeClr val="bg2">
                    <a:lumMod val="75000"/>
                  </a:schemeClr>
                </a:solidFill>
              </a:rPr>
              <a:t>         </a:t>
            </a:r>
            <a:r>
              <a:rPr lang="en-GB" sz="1600" dirty="0" err="1">
                <a:solidFill>
                  <a:schemeClr val="bg2">
                    <a:lumMod val="75000"/>
                  </a:schemeClr>
                </a:solidFill>
              </a:rPr>
              <a:t>var</a:t>
            </a:r>
            <a:r>
              <a:rPr lang="en-GB" sz="1600" dirty="0">
                <a:solidFill>
                  <a:schemeClr val="bg2">
                    <a:lumMod val="75000"/>
                  </a:schemeClr>
                </a:solidFill>
              </a:rPr>
              <a:t> </a:t>
            </a:r>
            <a:r>
              <a:rPr lang="en-GB" sz="1600" dirty="0" err="1">
                <a:solidFill>
                  <a:srgbClr val="FF6600"/>
                </a:solidFill>
              </a:rPr>
              <a:t>mapPointB</a:t>
            </a:r>
            <a:r>
              <a:rPr lang="en-GB" sz="1600" dirty="0">
                <a:solidFill>
                  <a:srgbClr val="FF6600"/>
                </a:solidFill>
              </a:rPr>
              <a:t> </a:t>
            </a:r>
            <a:r>
              <a:rPr lang="en-GB" sz="1600" dirty="0">
                <a:solidFill>
                  <a:schemeClr val="bg1"/>
                </a:solidFill>
              </a:rPr>
              <a:t>= new </a:t>
            </a:r>
            <a:r>
              <a:rPr lang="en-GB" sz="1600" dirty="0" err="1">
                <a:solidFill>
                  <a:schemeClr val="bg1"/>
                </a:solidFill>
              </a:rPr>
              <a:t>esriPoint</a:t>
            </a:r>
            <a:r>
              <a:rPr lang="en-GB" sz="1600" dirty="0">
                <a:solidFill>
                  <a:schemeClr val="bg1"/>
                </a:solidFill>
              </a:rPr>
              <a:t>(1.22</a:t>
            </a:r>
            <a:r>
              <a:rPr lang="en-GB" sz="1600" dirty="0">
                <a:solidFill>
                  <a:schemeClr val="accent3">
                    <a:lumMod val="75000"/>
                  </a:schemeClr>
                </a:solidFill>
              </a:rPr>
              <a:t>000000001</a:t>
            </a:r>
            <a:r>
              <a:rPr lang="en-GB" sz="1600" dirty="0">
                <a:solidFill>
                  <a:schemeClr val="bg1"/>
                </a:solidFill>
              </a:rPr>
              <a:t>, 2.0, </a:t>
            </a:r>
            <a:r>
              <a:rPr lang="en-GB" sz="1600" dirty="0" err="1">
                <a:solidFill>
                  <a:schemeClr val="bg1"/>
                </a:solidFill>
              </a:rPr>
              <a:t>map.spatialReference</a:t>
            </a:r>
            <a:r>
              <a:rPr lang="en-GB" sz="1600" dirty="0">
                <a:solidFill>
                  <a:schemeClr val="bg1"/>
                </a:solidFill>
              </a:rPr>
              <a:t>)</a:t>
            </a:r>
          </a:p>
          <a:p>
            <a:pPr eaLnBrk="0" hangingPunct="0">
              <a:spcAft>
                <a:spcPts val="200"/>
              </a:spcAft>
            </a:pPr>
            <a:endParaRPr lang="en-GB" sz="1600" dirty="0">
              <a:solidFill>
                <a:schemeClr val="bg1"/>
              </a:solidFill>
            </a:endParaRPr>
          </a:p>
          <a:p>
            <a:pPr eaLnBrk="0" hangingPunct="0">
              <a:spcAft>
                <a:spcPts val="200"/>
              </a:spcAft>
            </a:pPr>
            <a:endParaRPr lang="en-GB" dirty="0">
              <a:solidFill>
                <a:schemeClr val="bg2">
                  <a:lumMod val="75000"/>
                </a:schemeClr>
              </a:solidFill>
            </a:endParaRPr>
          </a:p>
          <a:p>
            <a:pPr algn="l" eaLnBrk="0" hangingPunct="0">
              <a:spcAft>
                <a:spcPts val="200"/>
              </a:spcAft>
            </a:pPr>
            <a:r>
              <a:rPr lang="en-GB" dirty="0">
                <a:solidFill>
                  <a:schemeClr val="bg2">
                    <a:lumMod val="75000"/>
                  </a:schemeClr>
                </a:solidFill>
              </a:rPr>
              <a:t>      </a:t>
            </a:r>
            <a:r>
              <a:rPr lang="en-GB" dirty="0" err="1">
                <a:solidFill>
                  <a:schemeClr val="bg2">
                    <a:lumMod val="75000"/>
                  </a:schemeClr>
                </a:solidFill>
              </a:rPr>
              <a:t>var</a:t>
            </a:r>
            <a:r>
              <a:rPr lang="en-GB" dirty="0">
                <a:solidFill>
                  <a:schemeClr val="bg2">
                    <a:lumMod val="75000"/>
                  </a:schemeClr>
                </a:solidFill>
              </a:rPr>
              <a:t> </a:t>
            </a:r>
            <a:r>
              <a:rPr lang="en-GB" dirty="0" err="1">
                <a:solidFill>
                  <a:srgbClr val="FF6600"/>
                </a:solidFill>
              </a:rPr>
              <a:t>areequal</a:t>
            </a:r>
            <a:r>
              <a:rPr lang="en-GB" dirty="0">
                <a:solidFill>
                  <a:srgbClr val="FF6600"/>
                </a:solidFill>
              </a:rPr>
              <a:t> </a:t>
            </a:r>
            <a:r>
              <a:rPr lang="en-GB" dirty="0">
                <a:solidFill>
                  <a:schemeClr val="bg1"/>
                </a:solidFill>
              </a:rPr>
              <a:t>= </a:t>
            </a:r>
            <a:r>
              <a:rPr lang="en-GB" dirty="0" err="1">
                <a:solidFill>
                  <a:schemeClr val="bg1"/>
                </a:solidFill>
              </a:rPr>
              <a:t>geometryEngine.</a:t>
            </a:r>
            <a:r>
              <a:rPr lang="en-GB" b="1" dirty="0" err="1">
                <a:solidFill>
                  <a:schemeClr val="bg1"/>
                </a:solidFill>
              </a:rPr>
              <a:t>equals</a:t>
            </a:r>
            <a:r>
              <a:rPr lang="en-GB" dirty="0">
                <a:solidFill>
                  <a:schemeClr val="bg1"/>
                </a:solidFill>
              </a:rPr>
              <a:t>(</a:t>
            </a:r>
            <a:r>
              <a:rPr lang="en-GB" dirty="0" err="1">
                <a:solidFill>
                  <a:schemeClr val="bg1"/>
                </a:solidFill>
              </a:rPr>
              <a:t>mapPointA</a:t>
            </a:r>
            <a:r>
              <a:rPr lang="en-GB" dirty="0">
                <a:solidFill>
                  <a:schemeClr val="bg1"/>
                </a:solidFill>
              </a:rPr>
              <a:t>, </a:t>
            </a:r>
            <a:r>
              <a:rPr lang="en-GB" dirty="0" err="1">
                <a:solidFill>
                  <a:schemeClr val="bg1"/>
                </a:solidFill>
              </a:rPr>
              <a:t>mapPointB</a:t>
            </a:r>
            <a:r>
              <a:rPr lang="en-GB" dirty="0">
                <a:solidFill>
                  <a:schemeClr val="bg1"/>
                </a:solidFill>
              </a:rPr>
              <a:t>);</a:t>
            </a:r>
          </a:p>
          <a:p>
            <a:pPr algn="l" eaLnBrk="0" hangingPunct="0">
              <a:spcAft>
                <a:spcPts val="200"/>
              </a:spcAft>
            </a:pPr>
            <a:r>
              <a:rPr lang="en-GB" dirty="0">
                <a:solidFill>
                  <a:schemeClr val="bg1"/>
                </a:solidFill>
              </a:rPr>
              <a:t>      </a:t>
            </a:r>
          </a:p>
          <a:p>
            <a:pPr algn="l" eaLnBrk="0" hangingPunct="0">
              <a:spcAft>
                <a:spcPts val="200"/>
              </a:spcAft>
            </a:pPr>
            <a:r>
              <a:rPr lang="en-GB" dirty="0">
                <a:solidFill>
                  <a:schemeClr val="bg1"/>
                </a:solidFill>
              </a:rPr>
              <a:t>	// Returns True</a:t>
            </a:r>
          </a:p>
          <a:p>
            <a:pPr algn="l" eaLnBrk="0" hangingPunct="0">
              <a:spcAft>
                <a:spcPts val="200"/>
              </a:spcAft>
            </a:pPr>
            <a:r>
              <a:rPr lang="en-GB" dirty="0">
                <a:solidFill>
                  <a:schemeClr val="bg1"/>
                </a:solidFill>
              </a:rPr>
              <a:t>  });</a:t>
            </a:r>
          </a:p>
        </p:txBody>
      </p:sp>
    </p:spTree>
    <p:extLst>
      <p:ext uri="{BB962C8B-B14F-4D97-AF65-F5344CB8AC3E}">
        <p14:creationId xmlns:p14="http://schemas.microsoft.com/office/powerpoint/2010/main" val="365621121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7B62B105-1B08-7341-A318-6F27EDD97C34}"/>
              </a:ext>
            </a:extLst>
          </p:cNvPr>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a:t>Geometry Engine </a:t>
            </a:r>
            <a:r>
              <a:rPr lang="en-US" sz="3600" dirty="0" err="1"/>
              <a:t>Async</a:t>
            </a:r>
            <a:endParaRPr lang="en-US" sz="3600" dirty="0"/>
          </a:p>
        </p:txBody>
      </p:sp>
      <p:sp>
        <p:nvSpPr>
          <p:cNvPr id="10" name="Text Placeholder 10">
            <a:extLst>
              <a:ext uri="{FF2B5EF4-FFF2-40B4-BE49-F238E27FC236}">
                <a16:creationId xmlns:a16="http://schemas.microsoft.com/office/drawing/2014/main" id="{0F609EFA-369E-1941-833E-635BDE699CE7}"/>
              </a:ext>
            </a:extLst>
          </p:cNvPr>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a:t>Architecture and Throughput</a:t>
            </a:r>
          </a:p>
        </p:txBody>
      </p:sp>
      <p:sp>
        <p:nvSpPr>
          <p:cNvPr id="11" name="Flowchart: Process 5">
            <a:extLst>
              <a:ext uri="{FF2B5EF4-FFF2-40B4-BE49-F238E27FC236}">
                <a16:creationId xmlns:a16="http://schemas.microsoft.com/office/drawing/2014/main" id="{B2A166AE-EAC6-1D47-AAAB-73287FDAAB8C}"/>
              </a:ext>
            </a:extLst>
          </p:cNvPr>
          <p:cNvSpPr/>
          <p:nvPr/>
        </p:nvSpPr>
        <p:spPr bwMode="auto">
          <a:xfrm>
            <a:off x="5129721" y="2008981"/>
            <a:ext cx="5753432" cy="1319698"/>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2" name="Flowchart: Data 3">
            <a:extLst>
              <a:ext uri="{FF2B5EF4-FFF2-40B4-BE49-F238E27FC236}">
                <a16:creationId xmlns:a16="http://schemas.microsoft.com/office/drawing/2014/main" id="{FCB7FA05-DEC1-794E-9104-D682BBDF0EE4}"/>
              </a:ext>
            </a:extLst>
          </p:cNvPr>
          <p:cNvSpPr/>
          <p:nvPr/>
        </p:nvSpPr>
        <p:spPr bwMode="auto">
          <a:xfrm>
            <a:off x="584200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3" name="Flowchart: Data 8">
            <a:extLst>
              <a:ext uri="{FF2B5EF4-FFF2-40B4-BE49-F238E27FC236}">
                <a16:creationId xmlns:a16="http://schemas.microsoft.com/office/drawing/2014/main" id="{766EA648-E1A2-D94B-853D-0E6202A58488}"/>
              </a:ext>
            </a:extLst>
          </p:cNvPr>
          <p:cNvSpPr/>
          <p:nvPr/>
        </p:nvSpPr>
        <p:spPr bwMode="auto">
          <a:xfrm>
            <a:off x="64706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4" name="Flowchart: Data 9">
            <a:extLst>
              <a:ext uri="{FF2B5EF4-FFF2-40B4-BE49-F238E27FC236}">
                <a16:creationId xmlns:a16="http://schemas.microsoft.com/office/drawing/2014/main" id="{F02F98F1-6F6C-3144-A21B-DFAF01441ADE}"/>
              </a:ext>
            </a:extLst>
          </p:cNvPr>
          <p:cNvSpPr/>
          <p:nvPr/>
        </p:nvSpPr>
        <p:spPr bwMode="auto">
          <a:xfrm>
            <a:off x="7130923"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5" name="Flowchart: Data 10">
            <a:extLst>
              <a:ext uri="{FF2B5EF4-FFF2-40B4-BE49-F238E27FC236}">
                <a16:creationId xmlns:a16="http://schemas.microsoft.com/office/drawing/2014/main" id="{F6A1FB9A-8DB4-464B-A6BC-CD6A0644298B}"/>
              </a:ext>
            </a:extLst>
          </p:cNvPr>
          <p:cNvSpPr/>
          <p:nvPr/>
        </p:nvSpPr>
        <p:spPr bwMode="auto">
          <a:xfrm>
            <a:off x="7762875"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6" name="Flowchart: Data 11">
            <a:extLst>
              <a:ext uri="{FF2B5EF4-FFF2-40B4-BE49-F238E27FC236}">
                <a16:creationId xmlns:a16="http://schemas.microsoft.com/office/drawing/2014/main" id="{B33EA539-4E21-A249-A880-B0140AA5F3E6}"/>
              </a:ext>
            </a:extLst>
          </p:cNvPr>
          <p:cNvSpPr/>
          <p:nvPr/>
        </p:nvSpPr>
        <p:spPr bwMode="auto">
          <a:xfrm>
            <a:off x="8394827"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7" name="Flowchart: Process 13">
            <a:extLst>
              <a:ext uri="{FF2B5EF4-FFF2-40B4-BE49-F238E27FC236}">
                <a16:creationId xmlns:a16="http://schemas.microsoft.com/office/drawing/2014/main" id="{2BEC5285-9D8F-A246-80BF-816AFF25586F}"/>
              </a:ext>
            </a:extLst>
          </p:cNvPr>
          <p:cNvSpPr/>
          <p:nvPr/>
        </p:nvSpPr>
        <p:spPr bwMode="auto">
          <a:xfrm>
            <a:off x="2465651" y="2008982"/>
            <a:ext cx="1844856" cy="4518818"/>
          </a:xfrm>
          <a:prstGeom prst="flowChartProcess">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8" name="Right Arrow 17">
            <a:extLst>
              <a:ext uri="{FF2B5EF4-FFF2-40B4-BE49-F238E27FC236}">
                <a16:creationId xmlns:a16="http://schemas.microsoft.com/office/drawing/2014/main" id="{C19BE16D-E2E8-DC46-B601-8264D50C53A9}"/>
              </a:ext>
            </a:extLst>
          </p:cNvPr>
          <p:cNvSpPr/>
          <p:nvPr/>
        </p:nvSpPr>
        <p:spPr bwMode="auto">
          <a:xfrm>
            <a:off x="3956050" y="2284234"/>
            <a:ext cx="1714500" cy="383729"/>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9" name="Flowchart: Data 16">
            <a:extLst>
              <a:ext uri="{FF2B5EF4-FFF2-40B4-BE49-F238E27FC236}">
                <a16:creationId xmlns:a16="http://schemas.microsoft.com/office/drawing/2014/main" id="{BBFE6F05-AEF2-1949-930D-3EFBCC56B8C4}"/>
              </a:ext>
            </a:extLst>
          </p:cNvPr>
          <p:cNvSpPr/>
          <p:nvPr/>
        </p:nvSpPr>
        <p:spPr bwMode="auto">
          <a:xfrm>
            <a:off x="3162300" y="2310597"/>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0" name="Flowchart: Process 17">
            <a:extLst>
              <a:ext uri="{FF2B5EF4-FFF2-40B4-BE49-F238E27FC236}">
                <a16:creationId xmlns:a16="http://schemas.microsoft.com/office/drawing/2014/main" id="{705067BD-1B61-1C4F-B081-BE0386DB5A8A}"/>
              </a:ext>
            </a:extLst>
          </p:cNvPr>
          <p:cNvSpPr/>
          <p:nvPr/>
        </p:nvSpPr>
        <p:spPr bwMode="auto">
          <a:xfrm>
            <a:off x="5997035"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1" name="Flowchart: Process 18">
            <a:extLst>
              <a:ext uri="{FF2B5EF4-FFF2-40B4-BE49-F238E27FC236}">
                <a16:creationId xmlns:a16="http://schemas.microsoft.com/office/drawing/2014/main" id="{73796CD4-6986-6B42-9A96-C169565F5DF8}"/>
              </a:ext>
            </a:extLst>
          </p:cNvPr>
          <p:cNvSpPr/>
          <p:nvPr/>
        </p:nvSpPr>
        <p:spPr bwMode="auto">
          <a:xfrm>
            <a:off x="6978110"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2" name="Flowchart: Process 19">
            <a:extLst>
              <a:ext uri="{FF2B5EF4-FFF2-40B4-BE49-F238E27FC236}">
                <a16:creationId xmlns:a16="http://schemas.microsoft.com/office/drawing/2014/main" id="{829B29DC-804F-1E45-81BC-7461C7DBDA54}"/>
              </a:ext>
            </a:extLst>
          </p:cNvPr>
          <p:cNvSpPr/>
          <p:nvPr/>
        </p:nvSpPr>
        <p:spPr bwMode="auto">
          <a:xfrm>
            <a:off x="8002444"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3" name="Flowchart: Process 20">
            <a:extLst>
              <a:ext uri="{FF2B5EF4-FFF2-40B4-BE49-F238E27FC236}">
                <a16:creationId xmlns:a16="http://schemas.microsoft.com/office/drawing/2014/main" id="{9228ED6B-15FC-2749-A51F-1EF370273EA9}"/>
              </a:ext>
            </a:extLst>
          </p:cNvPr>
          <p:cNvSpPr/>
          <p:nvPr/>
        </p:nvSpPr>
        <p:spPr bwMode="auto">
          <a:xfrm>
            <a:off x="9050416"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Flowchart: Process 21">
            <a:extLst>
              <a:ext uri="{FF2B5EF4-FFF2-40B4-BE49-F238E27FC236}">
                <a16:creationId xmlns:a16="http://schemas.microsoft.com/office/drawing/2014/main" id="{ECA35337-6F74-9542-9FC8-628DE89AEF2E}"/>
              </a:ext>
            </a:extLst>
          </p:cNvPr>
          <p:cNvSpPr/>
          <p:nvPr/>
        </p:nvSpPr>
        <p:spPr bwMode="auto">
          <a:xfrm>
            <a:off x="10098388" y="3877975"/>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5" name="Flowchart: Data 22">
            <a:extLst>
              <a:ext uri="{FF2B5EF4-FFF2-40B4-BE49-F238E27FC236}">
                <a16:creationId xmlns:a16="http://schemas.microsoft.com/office/drawing/2014/main" id="{F5190ED8-9191-8E4C-BC83-F94BC8430790}"/>
              </a:ext>
            </a:extLst>
          </p:cNvPr>
          <p:cNvSpPr/>
          <p:nvPr/>
        </p:nvSpPr>
        <p:spPr bwMode="auto">
          <a:xfrm>
            <a:off x="9017127" y="2268116"/>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6" name="Flowchart: Data 23">
            <a:extLst>
              <a:ext uri="{FF2B5EF4-FFF2-40B4-BE49-F238E27FC236}">
                <a16:creationId xmlns:a16="http://schemas.microsoft.com/office/drawing/2014/main" id="{001B03EE-00F0-C14F-945B-D2DB379D500E}"/>
              </a:ext>
            </a:extLst>
          </p:cNvPr>
          <p:cNvSpPr/>
          <p:nvPr/>
        </p:nvSpPr>
        <p:spPr bwMode="auto">
          <a:xfrm>
            <a:off x="96837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27" name="Elbow Connector 26">
            <a:extLst>
              <a:ext uri="{FF2B5EF4-FFF2-40B4-BE49-F238E27FC236}">
                <a16:creationId xmlns:a16="http://schemas.microsoft.com/office/drawing/2014/main" id="{C09DDD8A-FF1E-3249-AA18-F479DB8CFC61}"/>
              </a:ext>
            </a:extLst>
          </p:cNvPr>
          <p:cNvCxnSpPr>
            <a:stCxn id="26" idx="3"/>
            <a:endCxn id="24" idx="0"/>
          </p:cNvCxnSpPr>
          <p:nvPr/>
        </p:nvCxnSpPr>
        <p:spPr bwMode="auto">
          <a:xfrm rot="16200000" flipH="1">
            <a:off x="9583368" y="2970571"/>
            <a:ext cx="1256705" cy="558101"/>
          </a:xfrm>
          <a:prstGeom prst="bentConnector3">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28" name="Flowchart: Data 29">
            <a:extLst>
              <a:ext uri="{FF2B5EF4-FFF2-40B4-BE49-F238E27FC236}">
                <a16:creationId xmlns:a16="http://schemas.microsoft.com/office/drawing/2014/main" id="{26147786-6C7A-3846-969F-6BBE80C8AF39}"/>
              </a:ext>
            </a:extLst>
          </p:cNvPr>
          <p:cNvSpPr/>
          <p:nvPr/>
        </p:nvSpPr>
        <p:spPr bwMode="auto">
          <a:xfrm>
            <a:off x="3128651" y="4596459"/>
            <a:ext cx="622300" cy="337036"/>
          </a:xfrm>
          <a:prstGeom prst="flowChartInputOutpu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9" name="Right Arrow 28">
            <a:extLst>
              <a:ext uri="{FF2B5EF4-FFF2-40B4-BE49-F238E27FC236}">
                <a16:creationId xmlns:a16="http://schemas.microsoft.com/office/drawing/2014/main" id="{DAFEBD80-4D4A-A74B-9999-1B0A0A566826}"/>
              </a:ext>
            </a:extLst>
          </p:cNvPr>
          <p:cNvSpPr/>
          <p:nvPr/>
        </p:nvSpPr>
        <p:spPr bwMode="auto">
          <a:xfrm rot="10800000">
            <a:off x="3896942" y="4587618"/>
            <a:ext cx="1836300" cy="332052"/>
          </a:xfrm>
          <a:prstGeom prst="rightArrow">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0" name="Flowchart: Data 32">
            <a:extLst>
              <a:ext uri="{FF2B5EF4-FFF2-40B4-BE49-F238E27FC236}">
                <a16:creationId xmlns:a16="http://schemas.microsoft.com/office/drawing/2014/main" id="{E674FFDF-F991-E349-9CFC-37DBF8D98905}"/>
              </a:ext>
            </a:extLst>
          </p:cNvPr>
          <p:cNvSpPr/>
          <p:nvPr/>
        </p:nvSpPr>
        <p:spPr bwMode="auto">
          <a:xfrm>
            <a:off x="6069981" y="4480691"/>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1" name="Flowchart: Data 33">
            <a:extLst>
              <a:ext uri="{FF2B5EF4-FFF2-40B4-BE49-F238E27FC236}">
                <a16:creationId xmlns:a16="http://schemas.microsoft.com/office/drawing/2014/main" id="{64D59E8E-4CD5-6046-8A3E-B5612FECBA90}"/>
              </a:ext>
            </a:extLst>
          </p:cNvPr>
          <p:cNvSpPr/>
          <p:nvPr/>
        </p:nvSpPr>
        <p:spPr bwMode="auto">
          <a:xfrm>
            <a:off x="7086091" y="4489429"/>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2" name="Flowchart: Data 34">
            <a:extLst>
              <a:ext uri="{FF2B5EF4-FFF2-40B4-BE49-F238E27FC236}">
                <a16:creationId xmlns:a16="http://schemas.microsoft.com/office/drawing/2014/main" id="{1CB7BEF9-0A99-2B4A-B1D8-EF8523EE088E}"/>
              </a:ext>
            </a:extLst>
          </p:cNvPr>
          <p:cNvSpPr/>
          <p:nvPr/>
        </p:nvSpPr>
        <p:spPr bwMode="auto">
          <a:xfrm>
            <a:off x="8117442" y="4477965"/>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3" name="Flowchart: Data 35">
            <a:extLst>
              <a:ext uri="{FF2B5EF4-FFF2-40B4-BE49-F238E27FC236}">
                <a16:creationId xmlns:a16="http://schemas.microsoft.com/office/drawing/2014/main" id="{3A5CF6F7-BD1C-ED42-9B6F-5D2DC509D101}"/>
              </a:ext>
            </a:extLst>
          </p:cNvPr>
          <p:cNvSpPr/>
          <p:nvPr/>
        </p:nvSpPr>
        <p:spPr bwMode="auto">
          <a:xfrm>
            <a:off x="9131648" y="4462318"/>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pic>
        <p:nvPicPr>
          <p:cNvPr id="34" name="Picture 33">
            <a:extLst>
              <a:ext uri="{FF2B5EF4-FFF2-40B4-BE49-F238E27FC236}">
                <a16:creationId xmlns:a16="http://schemas.microsoft.com/office/drawing/2014/main" id="{76521907-B069-8645-80B2-DEF9AE8483D5}"/>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59950" y="4623658"/>
            <a:ext cx="309385" cy="309385"/>
          </a:xfrm>
          <a:prstGeom prst="rect">
            <a:avLst/>
          </a:prstGeom>
        </p:spPr>
      </p:pic>
      <p:pic>
        <p:nvPicPr>
          <p:cNvPr id="35" name="Picture 34">
            <a:extLst>
              <a:ext uri="{FF2B5EF4-FFF2-40B4-BE49-F238E27FC236}">
                <a16:creationId xmlns:a16="http://schemas.microsoft.com/office/drawing/2014/main" id="{763FBC8C-616F-C145-B891-3805FF1F7E60}"/>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76162" y="4612807"/>
            <a:ext cx="309385" cy="309385"/>
          </a:xfrm>
          <a:prstGeom prst="rect">
            <a:avLst/>
          </a:prstGeom>
        </p:spPr>
      </p:pic>
      <p:pic>
        <p:nvPicPr>
          <p:cNvPr id="36" name="Picture 35">
            <a:extLst>
              <a:ext uri="{FF2B5EF4-FFF2-40B4-BE49-F238E27FC236}">
                <a16:creationId xmlns:a16="http://schemas.microsoft.com/office/drawing/2014/main" id="{802C5E00-6EE2-D646-BC51-884D27BBD87E}"/>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80029" y="4610285"/>
            <a:ext cx="309385" cy="309385"/>
          </a:xfrm>
          <a:prstGeom prst="rect">
            <a:avLst/>
          </a:prstGeom>
        </p:spPr>
      </p:pic>
      <p:pic>
        <p:nvPicPr>
          <p:cNvPr id="37" name="Picture 36">
            <a:extLst>
              <a:ext uri="{FF2B5EF4-FFF2-40B4-BE49-F238E27FC236}">
                <a16:creationId xmlns:a16="http://schemas.microsoft.com/office/drawing/2014/main" id="{7F8AE395-E99C-DD4D-92C0-93DB1AF38A17}"/>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21474" y="4623658"/>
            <a:ext cx="309385" cy="309385"/>
          </a:xfrm>
          <a:prstGeom prst="rect">
            <a:avLst/>
          </a:prstGeom>
        </p:spPr>
      </p:pic>
      <p:sp>
        <p:nvSpPr>
          <p:cNvPr id="38" name="TextBox 37">
            <a:extLst>
              <a:ext uri="{FF2B5EF4-FFF2-40B4-BE49-F238E27FC236}">
                <a16:creationId xmlns:a16="http://schemas.microsoft.com/office/drawing/2014/main" id="{1D68CE91-BC01-1848-8EFC-34A8A2BF3AE0}"/>
              </a:ext>
            </a:extLst>
          </p:cNvPr>
          <p:cNvSpPr txBox="1"/>
          <p:nvPr/>
        </p:nvSpPr>
        <p:spPr>
          <a:xfrm>
            <a:off x="10021530" y="5030030"/>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a:ea typeface="+mn-ea"/>
                <a:cs typeface="+mn-cs"/>
              </a:rPr>
              <a:t>Web</a:t>
            </a:r>
          </a:p>
          <a:p>
            <a:pPr algn="ctr" eaLnBrk="0" hangingPunct="0">
              <a:lnSpc>
                <a:spcPts val="1800"/>
              </a:lnSpc>
            </a:pPr>
            <a:r>
              <a:rPr lang="en-GB" sz="1400" b="1" dirty="0">
                <a:ea typeface="+mn-ea"/>
                <a:cs typeface="+mn-cs"/>
              </a:rPr>
              <a:t>Worker</a:t>
            </a:r>
          </a:p>
        </p:txBody>
      </p:sp>
      <p:sp>
        <p:nvSpPr>
          <p:cNvPr id="39" name="TextBox 38">
            <a:extLst>
              <a:ext uri="{FF2B5EF4-FFF2-40B4-BE49-F238E27FC236}">
                <a16:creationId xmlns:a16="http://schemas.microsoft.com/office/drawing/2014/main" id="{4F9B0D26-80B4-7744-A6C0-1E6D0848F953}"/>
              </a:ext>
            </a:extLst>
          </p:cNvPr>
          <p:cNvSpPr txBox="1"/>
          <p:nvPr/>
        </p:nvSpPr>
        <p:spPr>
          <a:xfrm>
            <a:off x="8971422"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a:ea typeface="+mn-ea"/>
                <a:cs typeface="+mn-cs"/>
              </a:rPr>
              <a:t>Web</a:t>
            </a:r>
          </a:p>
          <a:p>
            <a:pPr algn="ctr" eaLnBrk="0" hangingPunct="0">
              <a:lnSpc>
                <a:spcPts val="1800"/>
              </a:lnSpc>
            </a:pPr>
            <a:r>
              <a:rPr lang="en-GB" sz="1400" b="1" dirty="0">
                <a:ea typeface="+mn-ea"/>
                <a:cs typeface="+mn-cs"/>
              </a:rPr>
              <a:t>Worker</a:t>
            </a:r>
          </a:p>
        </p:txBody>
      </p:sp>
      <p:sp>
        <p:nvSpPr>
          <p:cNvPr id="40" name="TextBox 39">
            <a:extLst>
              <a:ext uri="{FF2B5EF4-FFF2-40B4-BE49-F238E27FC236}">
                <a16:creationId xmlns:a16="http://schemas.microsoft.com/office/drawing/2014/main" id="{90156EED-86D8-2142-BC4E-4F6FD5677837}"/>
              </a:ext>
            </a:extLst>
          </p:cNvPr>
          <p:cNvSpPr txBox="1"/>
          <p:nvPr/>
        </p:nvSpPr>
        <p:spPr>
          <a:xfrm>
            <a:off x="7915179"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a:ea typeface="+mn-ea"/>
                <a:cs typeface="+mn-cs"/>
              </a:rPr>
              <a:t>Web</a:t>
            </a:r>
          </a:p>
          <a:p>
            <a:pPr algn="ctr" eaLnBrk="0" hangingPunct="0">
              <a:lnSpc>
                <a:spcPts val="1800"/>
              </a:lnSpc>
            </a:pPr>
            <a:r>
              <a:rPr lang="en-GB" sz="1400" b="1" dirty="0">
                <a:ea typeface="+mn-ea"/>
                <a:cs typeface="+mn-cs"/>
              </a:rPr>
              <a:t>Worker</a:t>
            </a:r>
          </a:p>
        </p:txBody>
      </p:sp>
      <p:sp>
        <p:nvSpPr>
          <p:cNvPr id="41" name="TextBox 40">
            <a:extLst>
              <a:ext uri="{FF2B5EF4-FFF2-40B4-BE49-F238E27FC236}">
                <a16:creationId xmlns:a16="http://schemas.microsoft.com/office/drawing/2014/main" id="{DC0B0EBB-8DA9-F344-95B0-6215EED1ADB0}"/>
              </a:ext>
            </a:extLst>
          </p:cNvPr>
          <p:cNvSpPr txBox="1"/>
          <p:nvPr/>
        </p:nvSpPr>
        <p:spPr>
          <a:xfrm>
            <a:off x="6895854" y="5047062"/>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a:ea typeface="+mn-ea"/>
                <a:cs typeface="+mn-cs"/>
              </a:rPr>
              <a:t>Web</a:t>
            </a:r>
          </a:p>
          <a:p>
            <a:pPr algn="ctr" eaLnBrk="0" hangingPunct="0">
              <a:lnSpc>
                <a:spcPts val="1800"/>
              </a:lnSpc>
            </a:pPr>
            <a:r>
              <a:rPr lang="en-GB" sz="1400" b="1" dirty="0">
                <a:ea typeface="+mn-ea"/>
                <a:cs typeface="+mn-cs"/>
              </a:rPr>
              <a:t>Worker</a:t>
            </a:r>
          </a:p>
        </p:txBody>
      </p:sp>
      <p:sp>
        <p:nvSpPr>
          <p:cNvPr id="42" name="TextBox 41">
            <a:extLst>
              <a:ext uri="{FF2B5EF4-FFF2-40B4-BE49-F238E27FC236}">
                <a16:creationId xmlns:a16="http://schemas.microsoft.com/office/drawing/2014/main" id="{8A0B4788-DC06-3541-BD4B-BAB5DA1B01FD}"/>
              </a:ext>
            </a:extLst>
          </p:cNvPr>
          <p:cNvSpPr txBox="1"/>
          <p:nvPr/>
        </p:nvSpPr>
        <p:spPr>
          <a:xfrm>
            <a:off x="5946688"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a:ea typeface="+mn-ea"/>
                <a:cs typeface="+mn-cs"/>
              </a:rPr>
              <a:t>Web</a:t>
            </a:r>
          </a:p>
          <a:p>
            <a:pPr algn="ctr" eaLnBrk="0" hangingPunct="0">
              <a:lnSpc>
                <a:spcPts val="1800"/>
              </a:lnSpc>
            </a:pPr>
            <a:r>
              <a:rPr lang="en-GB" sz="1400" b="1" dirty="0">
                <a:ea typeface="+mn-ea"/>
                <a:cs typeface="+mn-cs"/>
              </a:rPr>
              <a:t>Worker</a:t>
            </a:r>
          </a:p>
        </p:txBody>
      </p:sp>
      <p:sp>
        <p:nvSpPr>
          <p:cNvPr id="43" name="TextBox 42">
            <a:extLst>
              <a:ext uri="{FF2B5EF4-FFF2-40B4-BE49-F238E27FC236}">
                <a16:creationId xmlns:a16="http://schemas.microsoft.com/office/drawing/2014/main" id="{10A16B23-D89F-1C4B-8731-60CEBF6BFA93}"/>
              </a:ext>
            </a:extLst>
          </p:cNvPr>
          <p:cNvSpPr txBox="1"/>
          <p:nvPr/>
        </p:nvSpPr>
        <p:spPr>
          <a:xfrm>
            <a:off x="5251023" y="2957479"/>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a:t>Queued Geometry Operations</a:t>
            </a:r>
            <a:endParaRPr lang="en-GB" sz="1400" b="1" dirty="0">
              <a:ea typeface="+mn-ea"/>
              <a:cs typeface="+mn-cs"/>
            </a:endParaRPr>
          </a:p>
        </p:txBody>
      </p:sp>
      <p:sp>
        <p:nvSpPr>
          <p:cNvPr id="44" name="TextBox 43">
            <a:extLst>
              <a:ext uri="{FF2B5EF4-FFF2-40B4-BE49-F238E27FC236}">
                <a16:creationId xmlns:a16="http://schemas.microsoft.com/office/drawing/2014/main" id="{34E7FA09-EC27-7142-A51E-544593DA3E75}"/>
              </a:ext>
            </a:extLst>
          </p:cNvPr>
          <p:cNvSpPr txBox="1"/>
          <p:nvPr/>
        </p:nvSpPr>
        <p:spPr>
          <a:xfrm>
            <a:off x="10283221"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a:ea typeface="+mn-ea"/>
                <a:cs typeface="+mn-cs"/>
              </a:rPr>
              <a:t>Free</a:t>
            </a:r>
          </a:p>
        </p:txBody>
      </p:sp>
      <p:sp>
        <p:nvSpPr>
          <p:cNvPr id="45" name="TextBox 44">
            <a:extLst>
              <a:ext uri="{FF2B5EF4-FFF2-40B4-BE49-F238E27FC236}">
                <a16:creationId xmlns:a16="http://schemas.microsoft.com/office/drawing/2014/main" id="{09A51EDF-23D9-6746-B7CD-E4A540E86DAA}"/>
              </a:ext>
            </a:extLst>
          </p:cNvPr>
          <p:cNvSpPr txBox="1"/>
          <p:nvPr/>
        </p:nvSpPr>
        <p:spPr>
          <a:xfrm>
            <a:off x="9185828"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a:solidFill>
                  <a:schemeClr val="accent3">
                    <a:lumMod val="75000"/>
                  </a:schemeClr>
                </a:solidFill>
                <a:ea typeface="+mn-ea"/>
                <a:cs typeface="+mn-cs"/>
              </a:rPr>
              <a:t>Busy</a:t>
            </a:r>
          </a:p>
        </p:txBody>
      </p:sp>
      <p:sp>
        <p:nvSpPr>
          <p:cNvPr id="46" name="TextBox 45">
            <a:extLst>
              <a:ext uri="{FF2B5EF4-FFF2-40B4-BE49-F238E27FC236}">
                <a16:creationId xmlns:a16="http://schemas.microsoft.com/office/drawing/2014/main" id="{25C563CE-4A11-2F4E-B05F-98847598D498}"/>
              </a:ext>
            </a:extLst>
          </p:cNvPr>
          <p:cNvSpPr txBox="1"/>
          <p:nvPr/>
        </p:nvSpPr>
        <p:spPr>
          <a:xfrm>
            <a:off x="8118489"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a:solidFill>
                  <a:schemeClr val="accent3">
                    <a:lumMod val="75000"/>
                  </a:schemeClr>
                </a:solidFill>
                <a:ea typeface="+mn-ea"/>
                <a:cs typeface="+mn-cs"/>
              </a:rPr>
              <a:t>Busy</a:t>
            </a:r>
          </a:p>
        </p:txBody>
      </p:sp>
      <p:sp>
        <p:nvSpPr>
          <p:cNvPr id="47" name="TextBox 46">
            <a:extLst>
              <a:ext uri="{FF2B5EF4-FFF2-40B4-BE49-F238E27FC236}">
                <a16:creationId xmlns:a16="http://schemas.microsoft.com/office/drawing/2014/main" id="{99DB74BE-FEE8-D642-B0C9-AEC7B8D19343}"/>
              </a:ext>
            </a:extLst>
          </p:cNvPr>
          <p:cNvSpPr txBox="1"/>
          <p:nvPr/>
        </p:nvSpPr>
        <p:spPr>
          <a:xfrm>
            <a:off x="7126611"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a:solidFill>
                  <a:schemeClr val="accent3">
                    <a:lumMod val="75000"/>
                  </a:schemeClr>
                </a:solidFill>
                <a:ea typeface="+mn-ea"/>
                <a:cs typeface="+mn-cs"/>
              </a:rPr>
              <a:t>Busy</a:t>
            </a:r>
          </a:p>
        </p:txBody>
      </p:sp>
      <p:sp>
        <p:nvSpPr>
          <p:cNvPr id="48" name="TextBox 47">
            <a:extLst>
              <a:ext uri="{FF2B5EF4-FFF2-40B4-BE49-F238E27FC236}">
                <a16:creationId xmlns:a16="http://schemas.microsoft.com/office/drawing/2014/main" id="{124DDB87-99A8-4043-95D3-D57ACC0BDA92}"/>
              </a:ext>
            </a:extLst>
          </p:cNvPr>
          <p:cNvSpPr txBox="1"/>
          <p:nvPr/>
        </p:nvSpPr>
        <p:spPr>
          <a:xfrm>
            <a:off x="6137736"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a:solidFill>
                  <a:schemeClr val="accent3">
                    <a:lumMod val="75000"/>
                  </a:schemeClr>
                </a:solidFill>
                <a:ea typeface="+mn-ea"/>
                <a:cs typeface="+mn-cs"/>
              </a:rPr>
              <a:t>Busy</a:t>
            </a:r>
          </a:p>
        </p:txBody>
      </p:sp>
      <p:sp>
        <p:nvSpPr>
          <p:cNvPr id="49" name="TextBox 48">
            <a:extLst>
              <a:ext uri="{FF2B5EF4-FFF2-40B4-BE49-F238E27FC236}">
                <a16:creationId xmlns:a16="http://schemas.microsoft.com/office/drawing/2014/main" id="{BA3B6304-90C4-2F47-8F86-BFAA24354ADE}"/>
              </a:ext>
            </a:extLst>
          </p:cNvPr>
          <p:cNvSpPr txBox="1"/>
          <p:nvPr/>
        </p:nvSpPr>
        <p:spPr>
          <a:xfrm>
            <a:off x="4499325" y="4900885"/>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a:t>WebWorker</a:t>
            </a:r>
            <a:r>
              <a:rPr lang="en-GB" sz="1400" b="1" dirty="0"/>
              <a:t> </a:t>
            </a:r>
          </a:p>
          <a:p>
            <a:pPr algn="l" eaLnBrk="0" hangingPunct="0">
              <a:lnSpc>
                <a:spcPts val="1800"/>
              </a:lnSpc>
            </a:pPr>
            <a:r>
              <a:rPr lang="en-GB" sz="1400" b="1" dirty="0" err="1"/>
              <a:t>SendMessage</a:t>
            </a:r>
            <a:endParaRPr lang="en-GB" sz="1400" b="1" dirty="0">
              <a:ea typeface="+mn-ea"/>
              <a:cs typeface="+mn-cs"/>
            </a:endParaRPr>
          </a:p>
        </p:txBody>
      </p:sp>
      <p:sp>
        <p:nvSpPr>
          <p:cNvPr id="50" name="TextBox 49">
            <a:extLst>
              <a:ext uri="{FF2B5EF4-FFF2-40B4-BE49-F238E27FC236}">
                <a16:creationId xmlns:a16="http://schemas.microsoft.com/office/drawing/2014/main" id="{55AEBBB0-F6EE-F245-87C8-F1D7283DD349}"/>
              </a:ext>
            </a:extLst>
          </p:cNvPr>
          <p:cNvSpPr txBox="1"/>
          <p:nvPr/>
        </p:nvSpPr>
        <p:spPr>
          <a:xfrm>
            <a:off x="2755139" y="5911858"/>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a:t>geometryEngine</a:t>
            </a:r>
            <a:endParaRPr lang="en-GB" sz="1400" b="1" dirty="0"/>
          </a:p>
          <a:p>
            <a:pPr algn="l" eaLnBrk="0" hangingPunct="0">
              <a:lnSpc>
                <a:spcPts val="1800"/>
              </a:lnSpc>
            </a:pPr>
            <a:r>
              <a:rPr lang="en-GB" sz="1400" b="1" dirty="0" err="1"/>
              <a:t>Async</a:t>
            </a:r>
            <a:endParaRPr lang="en-GB" sz="1400" b="1" dirty="0"/>
          </a:p>
        </p:txBody>
      </p:sp>
      <p:cxnSp>
        <p:nvCxnSpPr>
          <p:cNvPr id="51" name="Straight Connector 50">
            <a:extLst>
              <a:ext uri="{FF2B5EF4-FFF2-40B4-BE49-F238E27FC236}">
                <a16:creationId xmlns:a16="http://schemas.microsoft.com/office/drawing/2014/main" id="{EB6E31BB-08D9-CA43-A43D-3A1C82BB7585}"/>
              </a:ext>
            </a:extLst>
          </p:cNvPr>
          <p:cNvCxnSpPr/>
          <p:nvPr/>
        </p:nvCxnSpPr>
        <p:spPr bwMode="auto">
          <a:xfrm flipH="1">
            <a:off x="1206500" y="2465050"/>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52" name="Oval 51">
            <a:extLst>
              <a:ext uri="{FF2B5EF4-FFF2-40B4-BE49-F238E27FC236}">
                <a16:creationId xmlns:a16="http://schemas.microsoft.com/office/drawing/2014/main" id="{337E9B32-1B23-4F4E-9C8D-A553313FD2D8}"/>
              </a:ext>
            </a:extLst>
          </p:cNvPr>
          <p:cNvSpPr/>
          <p:nvPr/>
        </p:nvSpPr>
        <p:spPr bwMode="auto">
          <a:xfrm>
            <a:off x="1084108" y="2400137"/>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3" name="TextBox 52">
            <a:extLst>
              <a:ext uri="{FF2B5EF4-FFF2-40B4-BE49-F238E27FC236}">
                <a16:creationId xmlns:a16="http://schemas.microsoft.com/office/drawing/2014/main" id="{0D7F1446-B08C-5844-8643-A33978AC2382}"/>
              </a:ext>
            </a:extLst>
          </p:cNvPr>
          <p:cNvSpPr txBox="1"/>
          <p:nvPr/>
        </p:nvSpPr>
        <p:spPr>
          <a:xfrm>
            <a:off x="1244944" y="2168066"/>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a:t>buffer</a:t>
            </a:r>
          </a:p>
        </p:txBody>
      </p:sp>
      <p:cxnSp>
        <p:nvCxnSpPr>
          <p:cNvPr id="54" name="Straight Connector 53">
            <a:extLst>
              <a:ext uri="{FF2B5EF4-FFF2-40B4-BE49-F238E27FC236}">
                <a16:creationId xmlns:a16="http://schemas.microsoft.com/office/drawing/2014/main" id="{4433FCF6-1537-4B43-A2A0-26B9119DD75F}"/>
              </a:ext>
            </a:extLst>
          </p:cNvPr>
          <p:cNvCxnSpPr/>
          <p:nvPr/>
        </p:nvCxnSpPr>
        <p:spPr bwMode="auto">
          <a:xfrm flipH="1">
            <a:off x="1206500" y="2718962"/>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55" name="Oval 54">
            <a:extLst>
              <a:ext uri="{FF2B5EF4-FFF2-40B4-BE49-F238E27FC236}">
                <a16:creationId xmlns:a16="http://schemas.microsoft.com/office/drawing/2014/main" id="{100CE834-7CA6-8C4E-8B03-DC55CC3AA8C8}"/>
              </a:ext>
            </a:extLst>
          </p:cNvPr>
          <p:cNvSpPr/>
          <p:nvPr/>
        </p:nvSpPr>
        <p:spPr bwMode="auto">
          <a:xfrm>
            <a:off x="1084108" y="2654049"/>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6" name="Straight Connector 55">
            <a:extLst>
              <a:ext uri="{FF2B5EF4-FFF2-40B4-BE49-F238E27FC236}">
                <a16:creationId xmlns:a16="http://schemas.microsoft.com/office/drawing/2014/main" id="{E4DAEB0F-318D-5C4E-B61A-E9AF0F5B1A91}"/>
              </a:ext>
            </a:extLst>
          </p:cNvPr>
          <p:cNvCxnSpPr/>
          <p:nvPr/>
        </p:nvCxnSpPr>
        <p:spPr bwMode="auto">
          <a:xfrm flipH="1">
            <a:off x="1206500" y="2972874"/>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57" name="Oval 56">
            <a:extLst>
              <a:ext uri="{FF2B5EF4-FFF2-40B4-BE49-F238E27FC236}">
                <a16:creationId xmlns:a16="http://schemas.microsoft.com/office/drawing/2014/main" id="{0A3BA15C-9F68-9E45-8D22-1A9223B13455}"/>
              </a:ext>
            </a:extLst>
          </p:cNvPr>
          <p:cNvSpPr/>
          <p:nvPr/>
        </p:nvSpPr>
        <p:spPr bwMode="auto">
          <a:xfrm>
            <a:off x="1084108" y="2907961"/>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8" name="Straight Arrow Connector 57">
            <a:extLst>
              <a:ext uri="{FF2B5EF4-FFF2-40B4-BE49-F238E27FC236}">
                <a16:creationId xmlns:a16="http://schemas.microsoft.com/office/drawing/2014/main" id="{C775D458-37C5-1A44-BF32-2254C1CCF6F7}"/>
              </a:ext>
            </a:extLst>
          </p:cNvPr>
          <p:cNvCxnSpPr/>
          <p:nvPr/>
        </p:nvCxnSpPr>
        <p:spPr bwMode="auto">
          <a:xfrm flipH="1">
            <a:off x="1346200" y="4799354"/>
            <a:ext cx="1549400" cy="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59" name="TextBox 58">
            <a:extLst>
              <a:ext uri="{FF2B5EF4-FFF2-40B4-BE49-F238E27FC236}">
                <a16:creationId xmlns:a16="http://schemas.microsoft.com/office/drawing/2014/main" id="{6FF9F395-8E6A-9C48-B9AD-7EFFDB9EDEED}"/>
              </a:ext>
            </a:extLst>
          </p:cNvPr>
          <p:cNvSpPr txBox="1"/>
          <p:nvPr/>
        </p:nvSpPr>
        <p:spPr>
          <a:xfrm>
            <a:off x="1330859" y="4990240"/>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a:t>Deferred </a:t>
            </a:r>
          </a:p>
          <a:p>
            <a:pPr algn="l" eaLnBrk="0" hangingPunct="0">
              <a:lnSpc>
                <a:spcPts val="1800"/>
              </a:lnSpc>
            </a:pPr>
            <a:r>
              <a:rPr lang="en-GB" sz="1400" b="1" dirty="0" err="1"/>
              <a:t>Resovled</a:t>
            </a:r>
            <a:endParaRPr lang="en-GB" sz="1400" b="1" dirty="0"/>
          </a:p>
        </p:txBody>
      </p:sp>
    </p:spTree>
    <p:extLst>
      <p:ext uri="{BB962C8B-B14F-4D97-AF65-F5344CB8AC3E}">
        <p14:creationId xmlns:p14="http://schemas.microsoft.com/office/powerpoint/2010/main" val="162946439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E205B9A7-DF0F-4141-B13D-1011BFBC0A97}"/>
              </a:ext>
            </a:extLst>
          </p:cNvPr>
          <p:cNvSpPr>
            <a:spLocks noGrp="1"/>
          </p:cNvSpPr>
          <p:nvPr>
            <p:ph type="title"/>
          </p:nvPr>
        </p:nvSpPr>
        <p:spPr>
          <a:xfrm>
            <a:off x="682625" y="405626"/>
            <a:ext cx="10826496" cy="553998"/>
          </a:xfrm>
        </p:spPr>
        <p:txBody>
          <a:bodyPr/>
          <a:lstStyle/>
          <a:p>
            <a:r>
              <a:rPr lang="en-US" sz="3600" dirty="0"/>
              <a:t>Coordinate Systems</a:t>
            </a:r>
          </a:p>
        </p:txBody>
      </p:sp>
      <p:sp>
        <p:nvSpPr>
          <p:cNvPr id="10" name="Content Placeholder 11">
            <a:extLst>
              <a:ext uri="{FF2B5EF4-FFF2-40B4-BE49-F238E27FC236}">
                <a16:creationId xmlns:a16="http://schemas.microsoft.com/office/drawing/2014/main" id="{0BF6FCDB-F623-7740-A271-62690993B259}"/>
              </a:ext>
            </a:extLst>
          </p:cNvPr>
          <p:cNvSpPr txBox="1">
            <a:spLocks/>
          </p:cNvSpPr>
          <p:nvPr/>
        </p:nvSpPr>
        <p:spPr>
          <a:xfrm>
            <a:off x="914400" y="1752600"/>
            <a:ext cx="10369296" cy="3558284"/>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800" dirty="0"/>
              <a:t>No Project Operation</a:t>
            </a:r>
          </a:p>
          <a:p>
            <a:r>
              <a:rPr lang="en-US" sz="2800" dirty="0"/>
              <a:t>Certain methods will only work in </a:t>
            </a:r>
            <a:r>
              <a:rPr lang="en-US" sz="2800" dirty="0" err="1"/>
              <a:t>WebMercator</a:t>
            </a:r>
            <a:r>
              <a:rPr lang="en-US" sz="2800" dirty="0"/>
              <a:t> or Geographic Coordinate Systems</a:t>
            </a:r>
          </a:p>
          <a:p>
            <a:pPr lvl="1"/>
            <a:r>
              <a:rPr lang="en-US" sz="2400" dirty="0" err="1"/>
              <a:t>GeodesicArea</a:t>
            </a:r>
            <a:endParaRPr lang="en-US" sz="2400" dirty="0"/>
          </a:p>
          <a:p>
            <a:pPr lvl="1"/>
            <a:r>
              <a:rPr lang="en-US" sz="2400" dirty="0" err="1"/>
              <a:t>GeodesicLength</a:t>
            </a:r>
            <a:endParaRPr lang="en-US" sz="2400" dirty="0"/>
          </a:p>
          <a:p>
            <a:pPr lvl="1"/>
            <a:r>
              <a:rPr lang="en-US" sz="2400" dirty="0" err="1"/>
              <a:t>GeodesicBuffer</a:t>
            </a:r>
            <a:endParaRPr lang="en-US" dirty="0"/>
          </a:p>
          <a:p>
            <a:pPr lvl="1"/>
            <a:endParaRPr lang="en-US" dirty="0"/>
          </a:p>
          <a:p>
            <a:pPr marL="0" indent="0">
              <a:buFont typeface="Arial"/>
              <a:buNone/>
            </a:pPr>
            <a:endParaRPr lang="en-US" dirty="0"/>
          </a:p>
          <a:p>
            <a:endParaRPr lang="en-US" dirty="0"/>
          </a:p>
        </p:txBody>
      </p:sp>
      <p:sp>
        <p:nvSpPr>
          <p:cNvPr id="11" name="Text Placeholder 10">
            <a:extLst>
              <a:ext uri="{FF2B5EF4-FFF2-40B4-BE49-F238E27FC236}">
                <a16:creationId xmlns:a16="http://schemas.microsoft.com/office/drawing/2014/main" id="{B672C7E1-7CEA-3145-833B-7B0078E8200F}"/>
              </a:ext>
            </a:extLst>
          </p:cNvPr>
          <p:cNvSpPr txBox="1">
            <a:spLocks/>
          </p:cNvSpPr>
          <p:nvPr/>
        </p:nvSpPr>
        <p:spPr>
          <a:xfrm>
            <a:off x="682625" y="1097309"/>
            <a:ext cx="10826496"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800" dirty="0"/>
              <a:t>Projected and Geographic </a:t>
            </a:r>
          </a:p>
        </p:txBody>
      </p:sp>
    </p:spTree>
    <p:extLst>
      <p:ext uri="{BB962C8B-B14F-4D97-AF65-F5344CB8AC3E}">
        <p14:creationId xmlns:p14="http://schemas.microsoft.com/office/powerpoint/2010/main" val="13789981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4" name="Subtitle 9"/>
          <p:cNvSpPr>
            <a:spLocks noGrp="1"/>
          </p:cNvSpPr>
          <p:nvPr>
            <p:ph type="body" idx="1"/>
          </p:nvPr>
        </p:nvSpPr>
        <p:spPr>
          <a:xfrm>
            <a:off x="1279016" y="3418980"/>
            <a:ext cx="6245411" cy="308418"/>
          </a:xfrm>
        </p:spPr>
        <p:txBody>
          <a:bodyPr/>
          <a:lstStyle/>
          <a:p>
            <a:pPr lvl="0">
              <a:lnSpc>
                <a:spcPts val="2600"/>
              </a:lnSpc>
              <a:spcBef>
                <a:spcPct val="0"/>
              </a:spcBef>
              <a:buClrTx/>
              <a:buSzTx/>
              <a:defRPr/>
            </a:pPr>
            <a:r>
              <a:rPr lang="en-US" sz="2000" b="0" dirty="0">
                <a:solidFill>
                  <a:schemeClr val="tx1"/>
                </a:solidFill>
                <a:cs typeface="Avenir LT Std 65 Medium" charset="0"/>
              </a:rPr>
              <a:t>When will it make a difference in my app</a:t>
            </a:r>
          </a:p>
        </p:txBody>
      </p:sp>
      <p:sp>
        <p:nvSpPr>
          <p:cNvPr id="13" name="Title 8"/>
          <p:cNvSpPr>
            <a:spLocks noGrp="1"/>
          </p:cNvSpPr>
          <p:nvPr>
            <p:ph type="title"/>
          </p:nvPr>
        </p:nvSpPr>
        <p:spPr>
          <a:xfrm>
            <a:off x="1279016" y="1889985"/>
            <a:ext cx="6632870" cy="1487587"/>
          </a:xfrm>
        </p:spPr>
        <p:txBody>
          <a:bodyPr/>
          <a:lstStyle/>
          <a:p>
            <a:pPr>
              <a:lnSpc>
                <a:spcPts val="5800"/>
              </a:lnSpc>
            </a:pPr>
            <a:r>
              <a:rPr lang="en-US" sz="5400" b="0" dirty="0">
                <a:ea typeface="Avenir LT Std 55 Roman" charset="0"/>
                <a:cs typeface="Avenir LT Std 55 Roman" charset="0"/>
              </a:rPr>
              <a:t>When to use the Geometry Engine</a:t>
            </a:r>
            <a:endParaRPr lang="en-US" sz="5400" dirty="0"/>
          </a:p>
        </p:txBody>
      </p:sp>
    </p:spTree>
    <p:extLst>
      <p:ext uri="{BB962C8B-B14F-4D97-AF65-F5344CB8AC3E}">
        <p14:creationId xmlns:p14="http://schemas.microsoft.com/office/powerpoint/2010/main" val="68973360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27C56D01-685E-B343-9482-6BD7ACAF4C87}"/>
              </a:ext>
            </a:extLst>
          </p:cNvPr>
          <p:cNvSpPr>
            <a:spLocks noGrp="1"/>
          </p:cNvSpPr>
          <p:nvPr>
            <p:ph type="title"/>
          </p:nvPr>
        </p:nvSpPr>
        <p:spPr>
          <a:xfrm>
            <a:off x="569460" y="544302"/>
            <a:ext cx="10826496" cy="553998"/>
          </a:xfrm>
        </p:spPr>
        <p:txBody>
          <a:bodyPr/>
          <a:lstStyle/>
          <a:p>
            <a:r>
              <a:rPr lang="en-US" sz="3600" dirty="0"/>
              <a:t>Geometry Engine: Trade-offs</a:t>
            </a:r>
          </a:p>
        </p:txBody>
      </p:sp>
      <p:sp>
        <p:nvSpPr>
          <p:cNvPr id="10" name="Content Placeholder 11">
            <a:extLst>
              <a:ext uri="{FF2B5EF4-FFF2-40B4-BE49-F238E27FC236}">
                <a16:creationId xmlns:a16="http://schemas.microsoft.com/office/drawing/2014/main" id="{C1BDB096-9709-7D4F-9F60-880EA96BA716}"/>
              </a:ext>
            </a:extLst>
          </p:cNvPr>
          <p:cNvSpPr txBox="1">
            <a:spLocks/>
          </p:cNvSpPr>
          <p:nvPr/>
        </p:nvSpPr>
        <p:spPr>
          <a:xfrm>
            <a:off x="914400" y="1262936"/>
            <a:ext cx="10369296" cy="5096300"/>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a:t>Trade-off between Geometry Service and Geometry Engine</a:t>
            </a:r>
          </a:p>
          <a:p>
            <a:pPr lvl="1"/>
            <a:r>
              <a:rPr lang="en-US" sz="2000" dirty="0"/>
              <a:t>Large AMD download for Geometry Engine</a:t>
            </a:r>
          </a:p>
          <a:p>
            <a:pPr marL="283464" lvl="1" indent="0">
              <a:buFont typeface="Lucida Grande"/>
              <a:buNone/>
            </a:pPr>
            <a:r>
              <a:rPr lang="en-US" sz="2000" dirty="0"/>
              <a:t>versus</a:t>
            </a:r>
          </a:p>
          <a:p>
            <a:pPr lvl="1"/>
            <a:r>
              <a:rPr lang="en-US" sz="2000" dirty="0"/>
              <a:t>Network latency and round trip cost of Geometry Service</a:t>
            </a:r>
          </a:p>
          <a:p>
            <a:pPr marL="283464" lvl="1" indent="0">
              <a:buFont typeface="Lucida Grande"/>
              <a:buNone/>
            </a:pPr>
            <a:endParaRPr lang="en-US" sz="2000" dirty="0"/>
          </a:p>
          <a:p>
            <a:r>
              <a:rPr lang="en-US" sz="2400" dirty="0"/>
              <a:t>Other Considerations: Apps Requirements</a:t>
            </a:r>
          </a:p>
          <a:p>
            <a:pPr lvl="1"/>
            <a:r>
              <a:rPr lang="en-US" sz="2000" dirty="0"/>
              <a:t>Unsupported operations : projections</a:t>
            </a:r>
          </a:p>
          <a:p>
            <a:pPr lvl="1"/>
            <a:r>
              <a:rPr lang="en-US" sz="2000" dirty="0"/>
              <a:t>Frequency of calls : user interactivity</a:t>
            </a:r>
          </a:p>
          <a:p>
            <a:pPr lvl="1"/>
            <a:r>
              <a:rPr lang="en-US" sz="2000" dirty="0"/>
              <a:t>Offline or poor network connection</a:t>
            </a:r>
          </a:p>
          <a:p>
            <a:pPr lvl="1"/>
            <a:r>
              <a:rPr lang="en-US" sz="2000" dirty="0"/>
              <a:t>Ease of coding</a:t>
            </a:r>
          </a:p>
          <a:p>
            <a:pPr lvl="1"/>
            <a:endParaRPr lang="en-US" sz="2000" dirty="0"/>
          </a:p>
          <a:p>
            <a:pPr marL="0" indent="0">
              <a:buFont typeface="Arial"/>
              <a:buNone/>
            </a:pPr>
            <a:endParaRPr lang="en-US" sz="2400" dirty="0"/>
          </a:p>
          <a:p>
            <a:endParaRPr lang="en-US" sz="2400" dirty="0"/>
          </a:p>
        </p:txBody>
      </p:sp>
    </p:spTree>
    <p:extLst>
      <p:ext uri="{BB962C8B-B14F-4D97-AF65-F5344CB8AC3E}">
        <p14:creationId xmlns:p14="http://schemas.microsoft.com/office/powerpoint/2010/main" val="96938658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4" name="Subtitle 9"/>
          <p:cNvSpPr>
            <a:spLocks noGrp="1"/>
          </p:cNvSpPr>
          <p:nvPr>
            <p:ph type="body" idx="1"/>
          </p:nvPr>
        </p:nvSpPr>
        <p:spPr>
          <a:xfrm>
            <a:off x="1279016" y="2980570"/>
            <a:ext cx="6245411" cy="308418"/>
          </a:xfrm>
        </p:spPr>
        <p:txBody>
          <a:bodyPr/>
          <a:lstStyle/>
          <a:p>
            <a:pPr lvl="0">
              <a:lnSpc>
                <a:spcPts val="2600"/>
              </a:lnSpc>
              <a:spcBef>
                <a:spcPct val="0"/>
              </a:spcBef>
              <a:buClrTx/>
              <a:buSzTx/>
              <a:defRPr/>
            </a:pPr>
            <a:r>
              <a:rPr lang="en-US" sz="2000" b="0" dirty="0">
                <a:solidFill>
                  <a:schemeClr val="tx1"/>
                </a:solidFill>
                <a:cs typeface="Avenir LT Std 65 Medium" charset="0"/>
              </a:rPr>
              <a:t>Points, lines, polygons, </a:t>
            </a:r>
            <a:r>
              <a:rPr lang="en-US" sz="2000" b="0" dirty="0" err="1">
                <a:solidFill>
                  <a:schemeClr val="tx1"/>
                </a:solidFill>
                <a:cs typeface="Avenir LT Std 65 Medium" charset="0"/>
              </a:rPr>
              <a:t>multipoints</a:t>
            </a:r>
            <a:r>
              <a:rPr lang="en-US" sz="2000" b="0" dirty="0">
                <a:solidFill>
                  <a:schemeClr val="tx1"/>
                </a:solidFill>
                <a:cs typeface="Avenir LT Std 65 Medium" charset="0"/>
              </a:rPr>
              <a:t>…</a:t>
            </a:r>
          </a:p>
        </p:txBody>
      </p:sp>
      <p:sp>
        <p:nvSpPr>
          <p:cNvPr id="13" name="Title 8"/>
          <p:cNvSpPr>
            <a:spLocks noGrp="1"/>
          </p:cNvSpPr>
          <p:nvPr>
            <p:ph type="title"/>
          </p:nvPr>
        </p:nvSpPr>
        <p:spPr>
          <a:xfrm>
            <a:off x="1279016" y="2189854"/>
            <a:ext cx="6632870" cy="749308"/>
          </a:xfrm>
        </p:spPr>
        <p:txBody>
          <a:bodyPr/>
          <a:lstStyle/>
          <a:p>
            <a:pPr>
              <a:lnSpc>
                <a:spcPts val="5800"/>
              </a:lnSpc>
            </a:pPr>
            <a:r>
              <a:rPr lang="en-US" sz="5400" b="0" dirty="0">
                <a:ea typeface="Avenir LT Std 55 Roman" charset="0"/>
                <a:cs typeface="Avenir LT Std 55 Roman" charset="0"/>
              </a:rPr>
              <a:t>Geometry</a:t>
            </a:r>
            <a:endParaRPr lang="en-US" sz="5400" dirty="0"/>
          </a:p>
        </p:txBody>
      </p:sp>
    </p:spTree>
    <p:extLst>
      <p:ext uri="{BB962C8B-B14F-4D97-AF65-F5344CB8AC3E}">
        <p14:creationId xmlns:p14="http://schemas.microsoft.com/office/powerpoint/2010/main" val="2188451236"/>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4" name="Subtitle 9"/>
          <p:cNvSpPr>
            <a:spLocks noGrp="1"/>
          </p:cNvSpPr>
          <p:nvPr>
            <p:ph type="body" idx="1"/>
          </p:nvPr>
        </p:nvSpPr>
        <p:spPr>
          <a:xfrm>
            <a:off x="1279016" y="3343824"/>
            <a:ext cx="6245411" cy="308418"/>
          </a:xfrm>
        </p:spPr>
        <p:txBody>
          <a:bodyPr/>
          <a:lstStyle/>
          <a:p>
            <a:pPr lvl="0">
              <a:lnSpc>
                <a:spcPts val="2600"/>
              </a:lnSpc>
              <a:spcBef>
                <a:spcPct val="0"/>
              </a:spcBef>
              <a:buClrTx/>
              <a:buSzTx/>
              <a:defRPr/>
            </a:pPr>
            <a:r>
              <a:rPr lang="en-US" sz="2000" b="0" dirty="0">
                <a:solidFill>
                  <a:schemeClr val="tx1"/>
                </a:solidFill>
                <a:cs typeface="Avenir LT Std 65 Medium" charset="0"/>
              </a:rPr>
              <a:t>Documentation, Blogs, Samples</a:t>
            </a:r>
          </a:p>
        </p:txBody>
      </p:sp>
      <p:sp>
        <p:nvSpPr>
          <p:cNvPr id="13" name="Title 8"/>
          <p:cNvSpPr>
            <a:spLocks noGrp="1"/>
          </p:cNvSpPr>
          <p:nvPr>
            <p:ph type="title"/>
          </p:nvPr>
        </p:nvSpPr>
        <p:spPr>
          <a:xfrm>
            <a:off x="1279016" y="1814829"/>
            <a:ext cx="6875428" cy="1487587"/>
          </a:xfrm>
        </p:spPr>
        <p:txBody>
          <a:bodyPr/>
          <a:lstStyle/>
          <a:p>
            <a:pPr>
              <a:lnSpc>
                <a:spcPts val="5800"/>
              </a:lnSpc>
            </a:pPr>
            <a:r>
              <a:rPr lang="en-US" sz="5400" b="0" dirty="0" err="1">
                <a:ea typeface="Avenir LT Std 55 Roman" charset="0"/>
                <a:cs typeface="Avenir LT Std 55 Roman" charset="0"/>
              </a:rPr>
              <a:t>GeometryEngine</a:t>
            </a:r>
            <a:r>
              <a:rPr lang="en-US" sz="5400" b="0" dirty="0">
                <a:ea typeface="Avenir LT Std 55 Roman" charset="0"/>
                <a:cs typeface="Avenir LT Std 55 Roman" charset="0"/>
              </a:rPr>
              <a:t> Resources</a:t>
            </a:r>
            <a:endParaRPr lang="en-US" sz="5400" dirty="0"/>
          </a:p>
        </p:txBody>
      </p:sp>
    </p:spTree>
    <p:extLst>
      <p:ext uri="{BB962C8B-B14F-4D97-AF65-F5344CB8AC3E}">
        <p14:creationId xmlns:p14="http://schemas.microsoft.com/office/powerpoint/2010/main" val="384315580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50FD9044-8058-0948-809D-56B37877488F}"/>
              </a:ext>
            </a:extLst>
          </p:cNvPr>
          <p:cNvSpPr>
            <a:spLocks noGrp="1"/>
          </p:cNvSpPr>
          <p:nvPr>
            <p:ph type="title"/>
          </p:nvPr>
        </p:nvSpPr>
        <p:spPr>
          <a:xfrm>
            <a:off x="682625" y="506577"/>
            <a:ext cx="10826496" cy="553998"/>
          </a:xfrm>
        </p:spPr>
        <p:txBody>
          <a:bodyPr/>
          <a:lstStyle/>
          <a:p>
            <a:r>
              <a:rPr lang="en-US" sz="3600" dirty="0"/>
              <a:t>Resources</a:t>
            </a:r>
            <a:endParaRPr lang="en-US" dirty="0"/>
          </a:p>
        </p:txBody>
      </p:sp>
      <p:sp>
        <p:nvSpPr>
          <p:cNvPr id="10" name="Content Placeholder 11">
            <a:extLst>
              <a:ext uri="{FF2B5EF4-FFF2-40B4-BE49-F238E27FC236}">
                <a16:creationId xmlns:a16="http://schemas.microsoft.com/office/drawing/2014/main" id="{F1161C74-097A-E348-ADA3-259AA920CD2B}"/>
              </a:ext>
            </a:extLst>
          </p:cNvPr>
          <p:cNvSpPr txBox="1">
            <a:spLocks/>
          </p:cNvSpPr>
          <p:nvPr/>
        </p:nvSpPr>
        <p:spPr>
          <a:xfrm>
            <a:off x="914400" y="1225457"/>
            <a:ext cx="10369296" cy="4977246"/>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dirty="0"/>
              <a:t>Documentation</a:t>
            </a:r>
          </a:p>
          <a:p>
            <a:pPr lvl="1"/>
            <a:r>
              <a:rPr lang="en-US" dirty="0">
                <a:hlinkClick r:id="rId4"/>
              </a:rPr>
              <a:t>https://developers.arcgis.com/javascript/latest/api-reference/esri-geometry-geometryEngine.html</a:t>
            </a:r>
            <a:endParaRPr lang="en-US" dirty="0"/>
          </a:p>
          <a:p>
            <a:pPr lvl="1"/>
            <a:r>
              <a:rPr lang="en-US" dirty="0">
                <a:hlinkClick r:id="rId5"/>
              </a:rPr>
              <a:t>https://developers.arcgis.com/javascript/latest/api-reference/esri-geometry-geometryEngineAsync.html</a:t>
            </a:r>
            <a:endParaRPr lang="en-US" dirty="0"/>
          </a:p>
          <a:p>
            <a:pPr lvl="1"/>
            <a:endParaRPr lang="en-US" dirty="0"/>
          </a:p>
          <a:p>
            <a:r>
              <a:rPr lang="en-US" dirty="0"/>
              <a:t>Blogs</a:t>
            </a:r>
          </a:p>
          <a:p>
            <a:pPr lvl="1"/>
            <a:r>
              <a:rPr lang="en-US" dirty="0">
                <a:hlinkClick r:id="rId6"/>
              </a:rPr>
              <a:t>Testing spatial relationships and editing</a:t>
            </a:r>
            <a:endParaRPr lang="en-US" dirty="0"/>
          </a:p>
          <a:p>
            <a:pPr lvl="1"/>
            <a:r>
              <a:rPr lang="en-US" dirty="0">
                <a:hlinkClick r:id="rId7"/>
              </a:rPr>
              <a:t>Measurement</a:t>
            </a:r>
            <a:endParaRPr lang="en-US" dirty="0"/>
          </a:p>
          <a:p>
            <a:pPr lvl="1"/>
            <a:r>
              <a:rPr lang="en-US" dirty="0">
                <a:hlinkClick r:id="rId8"/>
              </a:rPr>
              <a:t>Overlay analysis</a:t>
            </a:r>
            <a:endParaRPr lang="en-US" dirty="0"/>
          </a:p>
          <a:p>
            <a:pPr marL="283464" lvl="1" indent="0">
              <a:buFont typeface="Lucida Grande"/>
              <a:buNone/>
            </a:pPr>
            <a:endParaRPr lang="en-US" dirty="0"/>
          </a:p>
          <a:p>
            <a:r>
              <a:rPr lang="en-US" dirty="0"/>
              <a:t>Demos/samples</a:t>
            </a:r>
          </a:p>
          <a:p>
            <a:pPr lvl="1">
              <a:buFontTx/>
              <a:buChar char="-"/>
            </a:pPr>
            <a:r>
              <a:rPr lang="en-US" dirty="0">
                <a:hlinkClick r:id="rId9"/>
              </a:rPr>
              <a:t>https://github.com/ekenes/conferences/tree/master/ds-2017/geometry-engine</a:t>
            </a:r>
            <a:endParaRPr lang="en-US" dirty="0"/>
          </a:p>
          <a:p>
            <a:pPr lvl="1">
              <a:buFontTx/>
              <a:buChar char="-"/>
            </a:pPr>
            <a:r>
              <a:rPr lang="en-US" dirty="0">
                <a:hlinkClick r:id="rId10"/>
              </a:rPr>
              <a:t>https://github.com/ekenes/esri-js-samples</a:t>
            </a:r>
            <a:endParaRPr lang="en-US" dirty="0"/>
          </a:p>
          <a:p>
            <a:pPr marL="283464" lvl="1" indent="0">
              <a:buFont typeface="Lucida Grande"/>
              <a:buNone/>
            </a:pPr>
            <a:endParaRPr lang="en-US" dirty="0"/>
          </a:p>
        </p:txBody>
      </p:sp>
    </p:spTree>
    <p:extLst>
      <p:ext uri="{BB962C8B-B14F-4D97-AF65-F5344CB8AC3E}">
        <p14:creationId xmlns:p14="http://schemas.microsoft.com/office/powerpoint/2010/main" val="292427215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6" name="Title 6">
            <a:extLst>
              <a:ext uri="{FF2B5EF4-FFF2-40B4-BE49-F238E27FC236}">
                <a16:creationId xmlns:a16="http://schemas.microsoft.com/office/drawing/2014/main" id="{72DAB2CF-A9D5-744E-9247-C9D34E4BAA52}"/>
              </a:ext>
            </a:extLst>
          </p:cNvPr>
          <p:cNvSpPr>
            <a:spLocks noGrp="1"/>
          </p:cNvSpPr>
          <p:nvPr>
            <p:ph type="title"/>
          </p:nvPr>
        </p:nvSpPr>
        <p:spPr>
          <a:xfrm>
            <a:off x="460345" y="507259"/>
            <a:ext cx="10826496" cy="369332"/>
          </a:xfrm>
        </p:spPr>
        <p:txBody>
          <a:bodyPr/>
          <a:lstStyle/>
          <a:p>
            <a:r>
              <a:rPr lang="en-US" dirty="0">
                <a:solidFill>
                  <a:schemeClr val="bg2">
                    <a:lumMod val="40000"/>
                    <a:lumOff val="60000"/>
                  </a:schemeClr>
                </a:solidFill>
              </a:rPr>
              <a:t>Please Take Our Survey! </a:t>
            </a:r>
          </a:p>
        </p:txBody>
      </p:sp>
      <p:sp>
        <p:nvSpPr>
          <p:cNvPr id="7" name="TextBox 6">
            <a:extLst>
              <a:ext uri="{FF2B5EF4-FFF2-40B4-BE49-F238E27FC236}">
                <a16:creationId xmlns:a16="http://schemas.microsoft.com/office/drawing/2014/main" id="{C3269017-3B6F-7446-A1EE-9F21F2207AAD}"/>
              </a:ext>
            </a:extLst>
          </p:cNvPr>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a:ea typeface="+mn-ea"/>
                <a:cs typeface="+mn-cs"/>
              </a:rPr>
              <a:t>Download the </a:t>
            </a:r>
            <a:r>
              <a:rPr lang="en-US" sz="1400" b="1" dirty="0" err="1">
                <a:ea typeface="+mn-ea"/>
                <a:cs typeface="+mn-cs"/>
              </a:rPr>
              <a:t>Esri</a:t>
            </a:r>
            <a:r>
              <a:rPr lang="en-US" sz="1400" b="1" dirty="0">
                <a:ea typeface="+mn-ea"/>
                <a:cs typeface="+mn-cs"/>
              </a:rPr>
              <a:t> Events app </a:t>
            </a:r>
          </a:p>
          <a:p>
            <a:pPr algn="ctr" eaLnBrk="0" hangingPunct="0">
              <a:lnSpc>
                <a:spcPts val="1800"/>
              </a:lnSpc>
            </a:pPr>
            <a:r>
              <a:rPr lang="en-US" sz="1400" b="1" dirty="0">
                <a:ea typeface="+mn-ea"/>
                <a:cs typeface="+mn-cs"/>
              </a:rPr>
              <a:t>and go to DevSummit</a:t>
            </a:r>
          </a:p>
        </p:txBody>
      </p:sp>
      <p:sp>
        <p:nvSpPr>
          <p:cNvPr id="8" name="TextBox 7">
            <a:extLst>
              <a:ext uri="{FF2B5EF4-FFF2-40B4-BE49-F238E27FC236}">
                <a16:creationId xmlns:a16="http://schemas.microsoft.com/office/drawing/2014/main" id="{439CE2AB-7708-9749-B6F4-8C7E246CD8C0}"/>
              </a:ext>
            </a:extLst>
          </p:cNvPr>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a:ea typeface="+mn-ea"/>
                <a:cs typeface="+mn-cs"/>
              </a:rPr>
              <a:t>Select the session you attended</a:t>
            </a:r>
          </a:p>
        </p:txBody>
      </p:sp>
      <p:sp>
        <p:nvSpPr>
          <p:cNvPr id="10" name="TextBox 9">
            <a:extLst>
              <a:ext uri="{FF2B5EF4-FFF2-40B4-BE49-F238E27FC236}">
                <a16:creationId xmlns:a16="http://schemas.microsoft.com/office/drawing/2014/main" id="{CEB5B1A5-7CE7-B84E-9EAB-FC394D2F536A}"/>
              </a:ext>
            </a:extLst>
          </p:cNvPr>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a:ea typeface="+mn-ea"/>
                <a:cs typeface="+mn-cs"/>
              </a:rPr>
              <a:t>Scroll down to the </a:t>
            </a:r>
          </a:p>
          <a:p>
            <a:pPr algn="ctr" eaLnBrk="0" hangingPunct="0">
              <a:lnSpc>
                <a:spcPts val="1800"/>
              </a:lnSpc>
            </a:pPr>
            <a:r>
              <a:rPr lang="en-US" sz="1400" b="1" dirty="0">
                <a:ea typeface="+mn-ea"/>
                <a:cs typeface="+mn-cs"/>
              </a:rPr>
              <a:t>“Feedback” section</a:t>
            </a:r>
          </a:p>
        </p:txBody>
      </p:sp>
      <p:sp>
        <p:nvSpPr>
          <p:cNvPr id="11" name="TextBox 10">
            <a:extLst>
              <a:ext uri="{FF2B5EF4-FFF2-40B4-BE49-F238E27FC236}">
                <a16:creationId xmlns:a16="http://schemas.microsoft.com/office/drawing/2014/main" id="{BA3C41FB-18E6-D44B-A863-04EF441A3895}"/>
              </a:ext>
            </a:extLst>
          </p:cNvPr>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a:ea typeface="+mn-ea"/>
                <a:cs typeface="+mn-cs"/>
              </a:rPr>
              <a:t>Complete Answers,</a:t>
            </a:r>
          </a:p>
          <a:p>
            <a:pPr algn="ctr" eaLnBrk="0" hangingPunct="0">
              <a:lnSpc>
                <a:spcPts val="1800"/>
              </a:lnSpc>
            </a:pPr>
            <a:r>
              <a:rPr lang="en-US" sz="1400" b="1" dirty="0">
                <a:ea typeface="+mn-ea"/>
                <a:cs typeface="+mn-cs"/>
              </a:rPr>
              <a:t> add a Comment, </a:t>
            </a:r>
          </a:p>
          <a:p>
            <a:pPr algn="ctr" eaLnBrk="0" hangingPunct="0">
              <a:lnSpc>
                <a:spcPts val="1800"/>
              </a:lnSpc>
            </a:pPr>
            <a:r>
              <a:rPr lang="en-US" sz="1400" b="1" dirty="0">
                <a:ea typeface="+mn-ea"/>
                <a:cs typeface="+mn-cs"/>
              </a:rPr>
              <a:t> and Select “Submit”</a:t>
            </a:r>
          </a:p>
        </p:txBody>
      </p:sp>
      <p:pic>
        <p:nvPicPr>
          <p:cNvPr id="12" name="Picture 11">
            <a:extLst>
              <a:ext uri="{FF2B5EF4-FFF2-40B4-BE49-F238E27FC236}">
                <a16:creationId xmlns:a16="http://schemas.microsoft.com/office/drawing/2014/main" id="{82E9DAA6-2436-F541-98FA-CDE11481DF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13" name="Picture 12">
            <a:extLst>
              <a:ext uri="{FF2B5EF4-FFF2-40B4-BE49-F238E27FC236}">
                <a16:creationId xmlns:a16="http://schemas.microsoft.com/office/drawing/2014/main" id="{80D3D181-04C7-B340-AA1D-31ABCD486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4" name="Picture 13">
            <a:extLst>
              <a:ext uri="{FF2B5EF4-FFF2-40B4-BE49-F238E27FC236}">
                <a16:creationId xmlns:a16="http://schemas.microsoft.com/office/drawing/2014/main" id="{13FCDF86-7E45-4647-8280-124A791BB1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5" name="Picture 14">
            <a:extLst>
              <a:ext uri="{FF2B5EF4-FFF2-40B4-BE49-F238E27FC236}">
                <a16:creationId xmlns:a16="http://schemas.microsoft.com/office/drawing/2014/main" id="{7131DFB6-8894-5540-89E0-4384328DB8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16" name="Group 15">
            <a:extLst>
              <a:ext uri="{FF2B5EF4-FFF2-40B4-BE49-F238E27FC236}">
                <a16:creationId xmlns:a16="http://schemas.microsoft.com/office/drawing/2014/main" id="{6361B9F7-FE39-1743-983B-E2FB5294D23A}"/>
              </a:ext>
            </a:extLst>
          </p:cNvPr>
          <p:cNvGrpSpPr/>
          <p:nvPr/>
        </p:nvGrpSpPr>
        <p:grpSpPr>
          <a:xfrm>
            <a:off x="9807349" y="1312878"/>
            <a:ext cx="2030421" cy="5290970"/>
            <a:chOff x="10052667" y="1331446"/>
            <a:chExt cx="1241423" cy="3312117"/>
          </a:xfrm>
        </p:grpSpPr>
        <p:pic>
          <p:nvPicPr>
            <p:cNvPr id="17" name="Picture 16">
              <a:extLst>
                <a:ext uri="{FF2B5EF4-FFF2-40B4-BE49-F238E27FC236}">
                  <a16:creationId xmlns:a16="http://schemas.microsoft.com/office/drawing/2014/main" id="{9BA2B8D4-9380-7142-9D87-2EECF79E41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a:extLst>
                <a:ext uri="{FF2B5EF4-FFF2-40B4-BE49-F238E27FC236}">
                  <a16:creationId xmlns:a16="http://schemas.microsoft.com/office/drawing/2014/main" id="{74022013-249D-5341-BBB4-31DFB88019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19" name="Curved Right Arrow 18">
            <a:extLst>
              <a:ext uri="{FF2B5EF4-FFF2-40B4-BE49-F238E27FC236}">
                <a16:creationId xmlns:a16="http://schemas.microsoft.com/office/drawing/2014/main" id="{2D73EF47-0265-3F4D-8683-C8D9CB711CD2}"/>
              </a:ext>
            </a:extLst>
          </p:cNvPr>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Oval 19">
            <a:extLst>
              <a:ext uri="{FF2B5EF4-FFF2-40B4-BE49-F238E27FC236}">
                <a16:creationId xmlns:a16="http://schemas.microsoft.com/office/drawing/2014/main" id="{5F0E6560-CC62-CE42-9793-E90FB2DE9836}"/>
              </a:ext>
            </a:extLst>
          </p:cNvPr>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9495298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76A36B-DC9C-E341-8E6E-81A24FA87733}"/>
              </a:ext>
            </a:extLst>
          </p:cNvPr>
          <p:cNvPicPr>
            <a:picLocks noChangeAspect="1"/>
          </p:cNvPicPr>
          <p:nvPr/>
        </p:nvPicPr>
        <p:blipFill>
          <a:blip r:embed="rId3"/>
          <a:stretch>
            <a:fillRect/>
          </a:stretch>
        </p:blipFill>
        <p:spPr>
          <a:xfrm>
            <a:off x="0" y="-1182"/>
            <a:ext cx="12188952" cy="685918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Tree>
    <p:extLst>
      <p:ext uri="{BB962C8B-B14F-4D97-AF65-F5344CB8AC3E}">
        <p14:creationId xmlns:p14="http://schemas.microsoft.com/office/powerpoint/2010/main" val="3263497922"/>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Title 9">
            <a:extLst>
              <a:ext uri="{FF2B5EF4-FFF2-40B4-BE49-F238E27FC236}">
                <a16:creationId xmlns:a16="http://schemas.microsoft.com/office/drawing/2014/main" id="{A66B9CBB-BA9F-1C4E-BBB3-F1F24332A05E}"/>
              </a:ext>
            </a:extLst>
          </p:cNvPr>
          <p:cNvSpPr>
            <a:spLocks noGrp="1"/>
          </p:cNvSpPr>
          <p:nvPr>
            <p:ph type="title"/>
          </p:nvPr>
        </p:nvSpPr>
        <p:spPr>
          <a:xfrm>
            <a:off x="682625" y="443016"/>
            <a:ext cx="10826496" cy="553998"/>
          </a:xfrm>
        </p:spPr>
        <p:txBody>
          <a:bodyPr/>
          <a:lstStyle/>
          <a:p>
            <a:r>
              <a:rPr lang="en-US" sz="3600" dirty="0"/>
              <a:t>Operations: Geometry Operations</a:t>
            </a:r>
          </a:p>
        </p:txBody>
      </p:sp>
      <p:sp>
        <p:nvSpPr>
          <p:cNvPr id="11" name="Regular Pentagon 10">
            <a:extLst>
              <a:ext uri="{FF2B5EF4-FFF2-40B4-BE49-F238E27FC236}">
                <a16:creationId xmlns:a16="http://schemas.microsoft.com/office/drawing/2014/main" id="{136A18F3-07F8-5142-A605-53979116FCAC}"/>
              </a:ext>
            </a:extLst>
          </p:cNvPr>
          <p:cNvSpPr/>
          <p:nvPr/>
        </p:nvSpPr>
        <p:spPr bwMode="auto">
          <a:xfrm>
            <a:off x="1294131" y="1676742"/>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Regular Pentagon 11">
            <a:extLst>
              <a:ext uri="{FF2B5EF4-FFF2-40B4-BE49-F238E27FC236}">
                <a16:creationId xmlns:a16="http://schemas.microsoft.com/office/drawing/2014/main" id="{BC829741-65B9-DA4A-9B90-D6ACEF405B27}"/>
              </a:ext>
            </a:extLst>
          </p:cNvPr>
          <p:cNvSpPr/>
          <p:nvPr/>
        </p:nvSpPr>
        <p:spPr bwMode="auto">
          <a:xfrm>
            <a:off x="2021643" y="1904760"/>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Regular Pentagon 12">
            <a:extLst>
              <a:ext uri="{FF2B5EF4-FFF2-40B4-BE49-F238E27FC236}">
                <a16:creationId xmlns:a16="http://schemas.microsoft.com/office/drawing/2014/main" id="{94B642E5-985D-7F4D-A7B9-BE134E85C0F9}"/>
              </a:ext>
            </a:extLst>
          </p:cNvPr>
          <p:cNvSpPr/>
          <p:nvPr/>
        </p:nvSpPr>
        <p:spPr bwMode="auto">
          <a:xfrm>
            <a:off x="5638353" y="172009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Regular Pentagon 13">
            <a:extLst>
              <a:ext uri="{FF2B5EF4-FFF2-40B4-BE49-F238E27FC236}">
                <a16:creationId xmlns:a16="http://schemas.microsoft.com/office/drawing/2014/main" id="{9F771CF6-4188-4349-9594-B5637CD08716}"/>
              </a:ext>
            </a:extLst>
          </p:cNvPr>
          <p:cNvSpPr/>
          <p:nvPr/>
        </p:nvSpPr>
        <p:spPr bwMode="auto">
          <a:xfrm>
            <a:off x="9740523" y="4023113"/>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Regular Pentagon 14">
            <a:extLst>
              <a:ext uri="{FF2B5EF4-FFF2-40B4-BE49-F238E27FC236}">
                <a16:creationId xmlns:a16="http://schemas.microsoft.com/office/drawing/2014/main" id="{936A7D16-2882-4D49-8C2B-358C00CD6F35}"/>
              </a:ext>
            </a:extLst>
          </p:cNvPr>
          <p:cNvSpPr/>
          <p:nvPr/>
        </p:nvSpPr>
        <p:spPr bwMode="auto">
          <a:xfrm>
            <a:off x="6561909" y="4719701"/>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16" name="Straight Connector 15">
            <a:extLst>
              <a:ext uri="{FF2B5EF4-FFF2-40B4-BE49-F238E27FC236}">
                <a16:creationId xmlns:a16="http://schemas.microsoft.com/office/drawing/2014/main" id="{657ADDD4-E1DE-324D-ADEB-F76A33BDD48A}"/>
              </a:ext>
            </a:extLst>
          </p:cNvPr>
          <p:cNvCxnSpPr/>
          <p:nvPr/>
        </p:nvCxnSpPr>
        <p:spPr bwMode="auto">
          <a:xfrm flipV="1">
            <a:off x="5214677" y="2315115"/>
            <a:ext cx="2305845" cy="480831"/>
          </a:xfrm>
          <a:prstGeom prst="line">
            <a:avLst/>
          </a:prstGeom>
          <a:noFill/>
          <a:ln w="57150" cap="flat" cmpd="sng" algn="ctr">
            <a:solidFill>
              <a:srgbClr val="FF6600"/>
            </a:solidFill>
            <a:prstDash val="solid"/>
            <a:round/>
            <a:headEnd type="none" w="med" len="med"/>
            <a:tailEnd type="none" w="med" len="med"/>
          </a:ln>
          <a:effectLst/>
        </p:spPr>
      </p:cxnSp>
      <p:sp>
        <p:nvSpPr>
          <p:cNvPr id="17" name="Regular Pentagon 16">
            <a:extLst>
              <a:ext uri="{FF2B5EF4-FFF2-40B4-BE49-F238E27FC236}">
                <a16:creationId xmlns:a16="http://schemas.microsoft.com/office/drawing/2014/main" id="{3F512AAD-C659-654F-870B-1B8D9E8ADF45}"/>
              </a:ext>
            </a:extLst>
          </p:cNvPr>
          <p:cNvSpPr/>
          <p:nvPr/>
        </p:nvSpPr>
        <p:spPr bwMode="auto">
          <a:xfrm>
            <a:off x="9797153" y="4093471"/>
            <a:ext cx="1348479" cy="1276021"/>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8" name="Regular Pentagon 17">
            <a:extLst>
              <a:ext uri="{FF2B5EF4-FFF2-40B4-BE49-F238E27FC236}">
                <a16:creationId xmlns:a16="http://schemas.microsoft.com/office/drawing/2014/main" id="{A9408515-8ADA-CA4B-8172-E4706E6DBAB7}"/>
              </a:ext>
            </a:extLst>
          </p:cNvPr>
          <p:cNvSpPr/>
          <p:nvPr/>
        </p:nvSpPr>
        <p:spPr bwMode="auto">
          <a:xfrm>
            <a:off x="3665437" y="3707638"/>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Regular Pentagon 18">
            <a:extLst>
              <a:ext uri="{FF2B5EF4-FFF2-40B4-BE49-F238E27FC236}">
                <a16:creationId xmlns:a16="http://schemas.microsoft.com/office/drawing/2014/main" id="{56C2FB6D-33CF-644E-9F57-83AEE3E8F736}"/>
              </a:ext>
            </a:extLst>
          </p:cNvPr>
          <p:cNvSpPr/>
          <p:nvPr/>
        </p:nvSpPr>
        <p:spPr bwMode="auto">
          <a:xfrm rot="3434056">
            <a:off x="4161748" y="4240724"/>
            <a:ext cx="462402" cy="485947"/>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gular Pentagon 19">
            <a:extLst>
              <a:ext uri="{FF2B5EF4-FFF2-40B4-BE49-F238E27FC236}">
                <a16:creationId xmlns:a16="http://schemas.microsoft.com/office/drawing/2014/main" id="{8B4B10AF-7F62-F74B-8DF0-36936C8DF61B}"/>
              </a:ext>
            </a:extLst>
          </p:cNvPr>
          <p:cNvSpPr/>
          <p:nvPr/>
        </p:nvSpPr>
        <p:spPr bwMode="auto">
          <a:xfrm>
            <a:off x="8835192" y="98015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21" name="Straight Connector 20">
            <a:extLst>
              <a:ext uri="{FF2B5EF4-FFF2-40B4-BE49-F238E27FC236}">
                <a16:creationId xmlns:a16="http://schemas.microsoft.com/office/drawing/2014/main" id="{84B76208-7C52-494F-AA08-3B5A30BFA1EB}"/>
              </a:ext>
            </a:extLst>
          </p:cNvPr>
          <p:cNvCxnSpPr/>
          <p:nvPr/>
        </p:nvCxnSpPr>
        <p:spPr bwMode="auto">
          <a:xfrm flipH="1">
            <a:off x="9952230" y="1394838"/>
            <a:ext cx="424302" cy="1206510"/>
          </a:xfrm>
          <a:prstGeom prst="line">
            <a:avLst/>
          </a:prstGeom>
          <a:noFill/>
          <a:ln w="57150" cap="flat" cmpd="sng" algn="ctr">
            <a:solidFill>
              <a:srgbClr val="FF6600"/>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F433BE1E-38EB-EF4A-B4D9-0A0F94E8BC31}"/>
              </a:ext>
            </a:extLst>
          </p:cNvPr>
          <p:cNvSpPr/>
          <p:nvPr/>
        </p:nvSpPr>
        <p:spPr>
          <a:xfrm>
            <a:off x="3075689" y="1633619"/>
            <a:ext cx="1621483" cy="523220"/>
          </a:xfrm>
          <a:prstGeom prst="rect">
            <a:avLst/>
          </a:prstGeom>
        </p:spPr>
        <p:txBody>
          <a:bodyPr wrap="none">
            <a:spAutoFit/>
          </a:bodyPr>
          <a:lstStyle/>
          <a:p>
            <a:r>
              <a:rPr lang="en-US" sz="2800" dirty="0"/>
              <a:t>Overlaps</a:t>
            </a:r>
            <a:endParaRPr lang="en-US" dirty="0"/>
          </a:p>
        </p:txBody>
      </p:sp>
      <p:sp>
        <p:nvSpPr>
          <p:cNvPr id="23" name="Rectangle 22">
            <a:extLst>
              <a:ext uri="{FF2B5EF4-FFF2-40B4-BE49-F238E27FC236}">
                <a16:creationId xmlns:a16="http://schemas.microsoft.com/office/drawing/2014/main" id="{58F26B45-736A-3D48-AB1D-20E23AEC614B}"/>
              </a:ext>
            </a:extLst>
          </p:cNvPr>
          <p:cNvSpPr/>
          <p:nvPr/>
        </p:nvSpPr>
        <p:spPr>
          <a:xfrm>
            <a:off x="6966986" y="2774716"/>
            <a:ext cx="1501558" cy="523220"/>
          </a:xfrm>
          <a:prstGeom prst="rect">
            <a:avLst/>
          </a:prstGeom>
        </p:spPr>
        <p:txBody>
          <a:bodyPr wrap="none">
            <a:spAutoFit/>
          </a:bodyPr>
          <a:lstStyle/>
          <a:p>
            <a:r>
              <a:rPr lang="en-US" sz="2800" dirty="0"/>
              <a:t>Crosses</a:t>
            </a:r>
            <a:endParaRPr lang="en-US" dirty="0"/>
          </a:p>
        </p:txBody>
      </p:sp>
      <p:sp>
        <p:nvSpPr>
          <p:cNvPr id="24" name="Rectangle 23">
            <a:extLst>
              <a:ext uri="{FF2B5EF4-FFF2-40B4-BE49-F238E27FC236}">
                <a16:creationId xmlns:a16="http://schemas.microsoft.com/office/drawing/2014/main" id="{1A2D3AFB-491B-3844-8488-A115787EC799}"/>
              </a:ext>
            </a:extLst>
          </p:cNvPr>
          <p:cNvSpPr/>
          <p:nvPr/>
        </p:nvSpPr>
        <p:spPr>
          <a:xfrm>
            <a:off x="5428252" y="4293666"/>
            <a:ext cx="1741232" cy="523220"/>
          </a:xfrm>
          <a:prstGeom prst="rect">
            <a:avLst/>
          </a:prstGeom>
        </p:spPr>
        <p:txBody>
          <a:bodyPr wrap="none">
            <a:spAutoFit/>
          </a:bodyPr>
          <a:lstStyle/>
          <a:p>
            <a:r>
              <a:rPr lang="en-US" sz="2800" dirty="0"/>
              <a:t>Intersects</a:t>
            </a:r>
            <a:endParaRPr lang="en-US" dirty="0"/>
          </a:p>
        </p:txBody>
      </p:sp>
      <p:sp>
        <p:nvSpPr>
          <p:cNvPr id="25" name="Rectangle 24">
            <a:extLst>
              <a:ext uri="{FF2B5EF4-FFF2-40B4-BE49-F238E27FC236}">
                <a16:creationId xmlns:a16="http://schemas.microsoft.com/office/drawing/2014/main" id="{2F24575F-4AC0-9142-BCBD-8899E84E5930}"/>
              </a:ext>
            </a:extLst>
          </p:cNvPr>
          <p:cNvSpPr/>
          <p:nvPr/>
        </p:nvSpPr>
        <p:spPr>
          <a:xfrm>
            <a:off x="9007644" y="3634564"/>
            <a:ext cx="1282573" cy="523220"/>
          </a:xfrm>
          <a:prstGeom prst="rect">
            <a:avLst/>
          </a:prstGeom>
        </p:spPr>
        <p:txBody>
          <a:bodyPr wrap="none">
            <a:spAutoFit/>
          </a:bodyPr>
          <a:lstStyle/>
          <a:p>
            <a:r>
              <a:rPr lang="en-US" sz="2800" dirty="0"/>
              <a:t>Equals</a:t>
            </a:r>
          </a:p>
        </p:txBody>
      </p:sp>
      <p:sp>
        <p:nvSpPr>
          <p:cNvPr id="26" name="Rectangle 25">
            <a:extLst>
              <a:ext uri="{FF2B5EF4-FFF2-40B4-BE49-F238E27FC236}">
                <a16:creationId xmlns:a16="http://schemas.microsoft.com/office/drawing/2014/main" id="{56796C4E-A2DF-014E-B7C4-4EFBBEA329F3}"/>
              </a:ext>
            </a:extLst>
          </p:cNvPr>
          <p:cNvSpPr/>
          <p:nvPr/>
        </p:nvSpPr>
        <p:spPr>
          <a:xfrm>
            <a:off x="2294383" y="4023113"/>
            <a:ext cx="1182285" cy="523220"/>
          </a:xfrm>
          <a:prstGeom prst="rect">
            <a:avLst/>
          </a:prstGeom>
        </p:spPr>
        <p:txBody>
          <a:bodyPr wrap="none">
            <a:spAutoFit/>
          </a:bodyPr>
          <a:lstStyle/>
          <a:p>
            <a:r>
              <a:rPr lang="en-US" sz="2800" dirty="0"/>
              <a:t>Within</a:t>
            </a:r>
            <a:endParaRPr lang="en-US" dirty="0"/>
          </a:p>
        </p:txBody>
      </p:sp>
      <p:sp>
        <p:nvSpPr>
          <p:cNvPr id="27" name="Rectangle 26">
            <a:extLst>
              <a:ext uri="{FF2B5EF4-FFF2-40B4-BE49-F238E27FC236}">
                <a16:creationId xmlns:a16="http://schemas.microsoft.com/office/drawing/2014/main" id="{0C452AFD-1412-8C49-AC77-9DE3FD3CB225}"/>
              </a:ext>
            </a:extLst>
          </p:cNvPr>
          <p:cNvSpPr/>
          <p:nvPr/>
        </p:nvSpPr>
        <p:spPr>
          <a:xfrm>
            <a:off x="10434512" y="980154"/>
            <a:ext cx="1522071" cy="523220"/>
          </a:xfrm>
          <a:prstGeom prst="rect">
            <a:avLst/>
          </a:prstGeom>
        </p:spPr>
        <p:txBody>
          <a:bodyPr wrap="none">
            <a:spAutoFit/>
          </a:bodyPr>
          <a:lstStyle/>
          <a:p>
            <a:r>
              <a:rPr lang="en-US" sz="2800" dirty="0"/>
              <a:t>Touches</a:t>
            </a:r>
            <a:endParaRPr lang="en-US" dirty="0"/>
          </a:p>
        </p:txBody>
      </p:sp>
      <p:sp>
        <p:nvSpPr>
          <p:cNvPr id="28" name="Oval 27">
            <a:extLst>
              <a:ext uri="{FF2B5EF4-FFF2-40B4-BE49-F238E27FC236}">
                <a16:creationId xmlns:a16="http://schemas.microsoft.com/office/drawing/2014/main" id="{35D43198-43E0-EA4D-BD66-B15F4EC18530}"/>
              </a:ext>
            </a:extLst>
          </p:cNvPr>
          <p:cNvSpPr/>
          <p:nvPr/>
        </p:nvSpPr>
        <p:spPr bwMode="auto">
          <a:xfrm>
            <a:off x="7198676" y="5434206"/>
            <a:ext cx="160300" cy="14259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81299193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Rectangle 7">
            <a:extLst>
              <a:ext uri="{FF2B5EF4-FFF2-40B4-BE49-F238E27FC236}">
                <a16:creationId xmlns:a16="http://schemas.microsoft.com/office/drawing/2014/main" id="{0F5E6820-FF86-8D45-8420-33A0EDB2274E}"/>
              </a:ext>
            </a:extLst>
          </p:cNvPr>
          <p:cNvSpPr/>
          <p:nvPr/>
        </p:nvSpPr>
        <p:spPr>
          <a:xfrm>
            <a:off x="1534325" y="1291929"/>
            <a:ext cx="1122848" cy="523220"/>
          </a:xfrm>
          <a:prstGeom prst="rect">
            <a:avLst/>
          </a:prstGeom>
        </p:spPr>
        <p:txBody>
          <a:bodyPr wrap="none">
            <a:spAutoFit/>
          </a:bodyPr>
          <a:lstStyle/>
          <a:p>
            <a:r>
              <a:rPr lang="en-US" sz="2800" dirty="0"/>
              <a:t>Union</a:t>
            </a:r>
          </a:p>
        </p:txBody>
      </p:sp>
      <p:sp>
        <p:nvSpPr>
          <p:cNvPr id="10" name="Rectangle 9">
            <a:extLst>
              <a:ext uri="{FF2B5EF4-FFF2-40B4-BE49-F238E27FC236}">
                <a16:creationId xmlns:a16="http://schemas.microsoft.com/office/drawing/2014/main" id="{88DBF89C-7D73-D54D-9FC7-F98C9E4EA995}"/>
              </a:ext>
            </a:extLst>
          </p:cNvPr>
          <p:cNvSpPr/>
          <p:nvPr/>
        </p:nvSpPr>
        <p:spPr>
          <a:xfrm>
            <a:off x="9184104" y="3689280"/>
            <a:ext cx="2040868" cy="523220"/>
          </a:xfrm>
          <a:prstGeom prst="rect">
            <a:avLst/>
          </a:prstGeom>
        </p:spPr>
        <p:txBody>
          <a:bodyPr wrap="none">
            <a:spAutoFit/>
          </a:bodyPr>
          <a:lstStyle/>
          <a:p>
            <a:r>
              <a:rPr lang="en-US" sz="2800" dirty="0"/>
              <a:t>Intersection</a:t>
            </a:r>
            <a:r>
              <a:rPr lang="en-US" dirty="0"/>
              <a:t> </a:t>
            </a:r>
          </a:p>
        </p:txBody>
      </p:sp>
      <p:sp>
        <p:nvSpPr>
          <p:cNvPr id="11" name="Rectangle 10">
            <a:extLst>
              <a:ext uri="{FF2B5EF4-FFF2-40B4-BE49-F238E27FC236}">
                <a16:creationId xmlns:a16="http://schemas.microsoft.com/office/drawing/2014/main" id="{77C95A37-4D6D-1548-A5F3-6690F1518461}"/>
              </a:ext>
            </a:extLst>
          </p:cNvPr>
          <p:cNvSpPr/>
          <p:nvPr/>
        </p:nvSpPr>
        <p:spPr>
          <a:xfrm>
            <a:off x="5842306" y="1280842"/>
            <a:ext cx="3610058" cy="523220"/>
          </a:xfrm>
          <a:prstGeom prst="rect">
            <a:avLst/>
          </a:prstGeom>
        </p:spPr>
        <p:txBody>
          <a:bodyPr wrap="none">
            <a:spAutoFit/>
          </a:bodyPr>
          <a:lstStyle/>
          <a:p>
            <a:r>
              <a:rPr lang="en-US" sz="2800" dirty="0"/>
              <a:t>Symmetric Difference</a:t>
            </a:r>
          </a:p>
        </p:txBody>
      </p:sp>
      <p:sp>
        <p:nvSpPr>
          <p:cNvPr id="12" name="Rectangle 11">
            <a:extLst>
              <a:ext uri="{FF2B5EF4-FFF2-40B4-BE49-F238E27FC236}">
                <a16:creationId xmlns:a16="http://schemas.microsoft.com/office/drawing/2014/main" id="{BB582F41-DA27-894F-A657-E1BFA3F493E1}"/>
              </a:ext>
            </a:extLst>
          </p:cNvPr>
          <p:cNvSpPr/>
          <p:nvPr/>
        </p:nvSpPr>
        <p:spPr>
          <a:xfrm>
            <a:off x="4425874" y="3704310"/>
            <a:ext cx="803225" cy="523220"/>
          </a:xfrm>
          <a:prstGeom prst="rect">
            <a:avLst/>
          </a:prstGeom>
        </p:spPr>
        <p:txBody>
          <a:bodyPr wrap="none">
            <a:spAutoFit/>
          </a:bodyPr>
          <a:lstStyle/>
          <a:p>
            <a:r>
              <a:rPr lang="en-US" sz="2800" dirty="0"/>
              <a:t>Clip</a:t>
            </a:r>
            <a:endParaRPr lang="en-US" dirty="0"/>
          </a:p>
        </p:txBody>
      </p:sp>
      <p:pic>
        <p:nvPicPr>
          <p:cNvPr id="13" name="Picture 12" descr="Screen Shot 2016-02-18 at 11.31.48 PM.png">
            <a:extLst>
              <a:ext uri="{FF2B5EF4-FFF2-40B4-BE49-F238E27FC236}">
                <a16:creationId xmlns:a16="http://schemas.microsoft.com/office/drawing/2014/main" id="{51EAF91E-0392-9E43-B276-EEB1DEFEB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98" y="1859839"/>
            <a:ext cx="3387352" cy="1678554"/>
          </a:xfrm>
          <a:prstGeom prst="rect">
            <a:avLst/>
          </a:prstGeom>
        </p:spPr>
      </p:pic>
      <p:pic>
        <p:nvPicPr>
          <p:cNvPr id="14" name="Picture 13" descr="Screen Shot 2016-02-18 at 11.34.42 PM.png">
            <a:extLst>
              <a:ext uri="{FF2B5EF4-FFF2-40B4-BE49-F238E27FC236}">
                <a16:creationId xmlns:a16="http://schemas.microsoft.com/office/drawing/2014/main" id="{DDC2CC10-9FAE-514D-B747-F7F0C42349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073" y="4277315"/>
            <a:ext cx="3513315" cy="1463881"/>
          </a:xfrm>
          <a:prstGeom prst="rect">
            <a:avLst/>
          </a:prstGeom>
        </p:spPr>
      </p:pic>
      <p:pic>
        <p:nvPicPr>
          <p:cNvPr id="15" name="Picture 14" descr="Screen Shot 2016-02-18 at 11.31.38 PM.png">
            <a:extLst>
              <a:ext uri="{FF2B5EF4-FFF2-40B4-BE49-F238E27FC236}">
                <a16:creationId xmlns:a16="http://schemas.microsoft.com/office/drawing/2014/main" id="{FC1C8CAD-1DAF-F04B-AC8B-F7B68D844F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4533" y="1815149"/>
            <a:ext cx="3842408" cy="1698749"/>
          </a:xfrm>
          <a:prstGeom prst="rect">
            <a:avLst/>
          </a:prstGeom>
        </p:spPr>
      </p:pic>
      <p:pic>
        <p:nvPicPr>
          <p:cNvPr id="16" name="Picture 15" descr="Screen Shot 2016-02-18 at 11.31.29 PM.png">
            <a:extLst>
              <a:ext uri="{FF2B5EF4-FFF2-40B4-BE49-F238E27FC236}">
                <a16:creationId xmlns:a16="http://schemas.microsoft.com/office/drawing/2014/main" id="{49B6F23C-7BC5-F34E-A587-CFFFEDCF91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4406" y="4277315"/>
            <a:ext cx="3080264" cy="1726704"/>
          </a:xfrm>
          <a:prstGeom prst="rect">
            <a:avLst/>
          </a:prstGeom>
        </p:spPr>
      </p:pic>
      <p:sp>
        <p:nvSpPr>
          <p:cNvPr id="18" name="Title 9">
            <a:extLst>
              <a:ext uri="{FF2B5EF4-FFF2-40B4-BE49-F238E27FC236}">
                <a16:creationId xmlns:a16="http://schemas.microsoft.com/office/drawing/2014/main" id="{598D76F1-BFD3-8845-94A0-91D6CBB1CA06}"/>
              </a:ext>
            </a:extLst>
          </p:cNvPr>
          <p:cNvSpPr>
            <a:spLocks noGrp="1"/>
          </p:cNvSpPr>
          <p:nvPr>
            <p:ph type="title"/>
          </p:nvPr>
        </p:nvSpPr>
        <p:spPr>
          <a:xfrm>
            <a:off x="682625" y="443016"/>
            <a:ext cx="10826496" cy="553998"/>
          </a:xfrm>
        </p:spPr>
        <p:txBody>
          <a:bodyPr/>
          <a:lstStyle/>
          <a:p>
            <a:r>
              <a:rPr lang="en-US" sz="3600" dirty="0"/>
              <a:t>Operations: Overlay</a:t>
            </a:r>
          </a:p>
        </p:txBody>
      </p:sp>
    </p:spTree>
    <p:extLst>
      <p:ext uri="{BB962C8B-B14F-4D97-AF65-F5344CB8AC3E}">
        <p14:creationId xmlns:p14="http://schemas.microsoft.com/office/powerpoint/2010/main" val="192190024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itle 9">
            <a:extLst>
              <a:ext uri="{FF2B5EF4-FFF2-40B4-BE49-F238E27FC236}">
                <a16:creationId xmlns:a16="http://schemas.microsoft.com/office/drawing/2014/main" id="{15F1AAC7-24A5-2E4D-9047-1A74C9A38CE4}"/>
              </a:ext>
            </a:extLst>
          </p:cNvPr>
          <p:cNvSpPr>
            <a:spLocks noGrp="1"/>
          </p:cNvSpPr>
          <p:nvPr>
            <p:ph type="title"/>
          </p:nvPr>
        </p:nvSpPr>
        <p:spPr>
          <a:xfrm>
            <a:off x="682625" y="443016"/>
            <a:ext cx="10826496" cy="553998"/>
          </a:xfrm>
        </p:spPr>
        <p:txBody>
          <a:bodyPr/>
          <a:lstStyle/>
          <a:p>
            <a:r>
              <a:rPr lang="en-US" sz="3600" dirty="0"/>
              <a:t>Operations: Topological correctness</a:t>
            </a:r>
          </a:p>
        </p:txBody>
      </p:sp>
      <p:sp>
        <p:nvSpPr>
          <p:cNvPr id="11" name="Text Placeholder 10">
            <a:extLst>
              <a:ext uri="{FF2B5EF4-FFF2-40B4-BE49-F238E27FC236}">
                <a16:creationId xmlns:a16="http://schemas.microsoft.com/office/drawing/2014/main" id="{78AF34B5-2B91-7D4D-B94A-ED710543D070}"/>
              </a:ext>
            </a:extLst>
          </p:cNvPr>
          <p:cNvSpPr txBox="1">
            <a:spLocks/>
          </p:cNvSpPr>
          <p:nvPr/>
        </p:nvSpPr>
        <p:spPr>
          <a:xfrm>
            <a:off x="1935228" y="4557927"/>
            <a:ext cx="1659742" cy="3693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2400" dirty="0"/>
              <a:t>Simplify</a:t>
            </a:r>
          </a:p>
        </p:txBody>
      </p:sp>
      <p:pic>
        <p:nvPicPr>
          <p:cNvPr id="12" name="Picture 2" descr="ITopologicalOperator IsSimple SimplePolygon Example">
            <a:extLst>
              <a:ext uri="{FF2B5EF4-FFF2-40B4-BE49-F238E27FC236}">
                <a16:creationId xmlns:a16="http://schemas.microsoft.com/office/drawing/2014/main" id="{874B0BC5-3D69-DC48-9394-AA05224F9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239" y="1967771"/>
            <a:ext cx="5647771" cy="2017061"/>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6" descr="ITopologicalOperator IsSimple SimplePoint Example">
            <a:extLst>
              <a:ext uri="{FF2B5EF4-FFF2-40B4-BE49-F238E27FC236}">
                <a16:creationId xmlns:a16="http://schemas.microsoft.com/office/drawing/2014/main" id="{B1BF9DD2-A6BB-DD45-87A0-1109A2B11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1612" y="4557927"/>
            <a:ext cx="3766683" cy="1883342"/>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8" descr="ITopologicalOperator IsSimple SimplePolyline Example">
            <a:extLst>
              <a:ext uri="{FF2B5EF4-FFF2-40B4-BE49-F238E27FC236}">
                <a16:creationId xmlns:a16="http://schemas.microsoft.com/office/drawing/2014/main" id="{C7C86A42-6F78-A147-9C0F-70EB3FB58A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1445" y="1937777"/>
            <a:ext cx="4346850" cy="217342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id="{6D291DC2-24D3-7841-97FE-234CB1CCDE44}"/>
              </a:ext>
            </a:extLst>
          </p:cNvPr>
          <p:cNvSpPr/>
          <p:nvPr/>
        </p:nvSpPr>
        <p:spPr>
          <a:xfrm>
            <a:off x="4940150" y="4586257"/>
            <a:ext cx="1449436" cy="461665"/>
          </a:xfrm>
          <a:prstGeom prst="rect">
            <a:avLst/>
          </a:prstGeom>
        </p:spPr>
        <p:txBody>
          <a:bodyPr wrap="none">
            <a:spAutoFit/>
          </a:bodyPr>
          <a:lstStyle/>
          <a:p>
            <a:r>
              <a:rPr lang="en-US" sz="2400" b="1" dirty="0" err="1"/>
              <a:t>isSimple</a:t>
            </a:r>
            <a:endParaRPr lang="en-US" sz="2400" b="1" dirty="0"/>
          </a:p>
        </p:txBody>
      </p:sp>
    </p:spTree>
    <p:extLst>
      <p:ext uri="{BB962C8B-B14F-4D97-AF65-F5344CB8AC3E}">
        <p14:creationId xmlns:p14="http://schemas.microsoft.com/office/powerpoint/2010/main" val="309867500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377478"/>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itle 9">
            <a:extLst>
              <a:ext uri="{FF2B5EF4-FFF2-40B4-BE49-F238E27FC236}">
                <a16:creationId xmlns:a16="http://schemas.microsoft.com/office/drawing/2014/main" id="{66932839-9E7E-B448-8464-66443D5CCD63}"/>
              </a:ext>
            </a:extLst>
          </p:cNvPr>
          <p:cNvSpPr>
            <a:spLocks noGrp="1"/>
          </p:cNvSpPr>
          <p:nvPr>
            <p:ph type="title"/>
          </p:nvPr>
        </p:nvSpPr>
        <p:spPr>
          <a:xfrm>
            <a:off x="682625" y="443016"/>
            <a:ext cx="10826496" cy="553998"/>
          </a:xfrm>
        </p:spPr>
        <p:txBody>
          <a:bodyPr/>
          <a:lstStyle/>
          <a:p>
            <a:r>
              <a:rPr lang="en-US" sz="3600" dirty="0"/>
              <a:t>Operations: Nearest vertices/coordinates</a:t>
            </a:r>
          </a:p>
        </p:txBody>
      </p:sp>
      <p:sp>
        <p:nvSpPr>
          <p:cNvPr id="12" name="Freeform 11">
            <a:extLst>
              <a:ext uri="{FF2B5EF4-FFF2-40B4-BE49-F238E27FC236}">
                <a16:creationId xmlns:a16="http://schemas.microsoft.com/office/drawing/2014/main" id="{7A31AE00-5492-4742-8C12-7BF1F479446F}"/>
              </a:ext>
            </a:extLst>
          </p:cNvPr>
          <p:cNvSpPr/>
          <p:nvPr/>
        </p:nvSpPr>
        <p:spPr bwMode="auto">
          <a:xfrm>
            <a:off x="1797015" y="1341027"/>
            <a:ext cx="2097156" cy="2057400"/>
          </a:xfrm>
          <a:custGeom>
            <a:avLst/>
            <a:gdLst>
              <a:gd name="connsiteX0" fmla="*/ 2097156 w 2097156"/>
              <a:gd name="connsiteY0" fmla="*/ 0 h 2057400"/>
              <a:gd name="connsiteX1" fmla="*/ 477078 w 2097156"/>
              <a:gd name="connsiteY1" fmla="*/ 337931 h 2057400"/>
              <a:gd name="connsiteX2" fmla="*/ 1391478 w 2097156"/>
              <a:gd name="connsiteY2" fmla="*/ 1361661 h 2057400"/>
              <a:gd name="connsiteX3" fmla="*/ 0 w 2097156"/>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97156" h="2057400">
                <a:moveTo>
                  <a:pt x="2097156" y="0"/>
                </a:moveTo>
                <a:cubicBezTo>
                  <a:pt x="1345923" y="55494"/>
                  <a:pt x="594691" y="110988"/>
                  <a:pt x="477078" y="337931"/>
                </a:cubicBezTo>
                <a:cubicBezTo>
                  <a:pt x="359465" y="564874"/>
                  <a:pt x="1470991" y="1075083"/>
                  <a:pt x="1391478" y="1361661"/>
                </a:cubicBezTo>
                <a:cubicBezTo>
                  <a:pt x="1311965" y="1648239"/>
                  <a:pt x="655982" y="1852819"/>
                  <a:pt x="0" y="2057400"/>
                </a:cubicBezTo>
              </a:path>
            </a:pathLst>
          </a:custGeom>
          <a:noFill/>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36E38FF3-DFDC-BF40-A0EB-1FFB9738CAD4}"/>
              </a:ext>
            </a:extLst>
          </p:cNvPr>
          <p:cNvCxnSpPr/>
          <p:nvPr/>
        </p:nvCxnSpPr>
        <p:spPr bwMode="auto">
          <a:xfrm flipV="1">
            <a:off x="4661452" y="1341027"/>
            <a:ext cx="2305878" cy="536087"/>
          </a:xfrm>
          <a:prstGeom prst="line">
            <a:avLst/>
          </a:prstGeom>
          <a:noFill/>
          <a:ln w="57150" cap="flat" cmpd="sng" algn="ctr">
            <a:solidFill>
              <a:schemeClr val="accent3">
                <a:lumMod val="75000"/>
              </a:schemeClr>
            </a:solidFill>
            <a:prstDash val="solid"/>
            <a:round/>
            <a:headEnd type="none" w="med" len="med"/>
            <a:tailEnd type="none" w="med" len="med"/>
          </a:ln>
          <a:effectLst/>
        </p:spPr>
      </p:cxnSp>
      <p:sp>
        <p:nvSpPr>
          <p:cNvPr id="14" name="Arc 13">
            <a:extLst>
              <a:ext uri="{FF2B5EF4-FFF2-40B4-BE49-F238E27FC236}">
                <a16:creationId xmlns:a16="http://schemas.microsoft.com/office/drawing/2014/main" id="{7D26E612-617E-6741-8121-33ABA281FC2D}"/>
              </a:ext>
            </a:extLst>
          </p:cNvPr>
          <p:cNvSpPr/>
          <p:nvPr/>
        </p:nvSpPr>
        <p:spPr bwMode="auto">
          <a:xfrm rot="14918030">
            <a:off x="9118968" y="1177737"/>
            <a:ext cx="1560443" cy="2390368"/>
          </a:xfrm>
          <a:prstGeom prst="arc">
            <a:avLst>
              <a:gd name="adj1" fmla="val 13383945"/>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5" name="Arc 14">
            <a:extLst>
              <a:ext uri="{FF2B5EF4-FFF2-40B4-BE49-F238E27FC236}">
                <a16:creationId xmlns:a16="http://schemas.microsoft.com/office/drawing/2014/main" id="{F445FBB5-EE81-AF4F-97BD-3860C8D78E78}"/>
              </a:ext>
            </a:extLst>
          </p:cNvPr>
          <p:cNvSpPr/>
          <p:nvPr/>
        </p:nvSpPr>
        <p:spPr bwMode="auto">
          <a:xfrm rot="21428488">
            <a:off x="4561059" y="3841487"/>
            <a:ext cx="1560443" cy="2390368"/>
          </a:xfrm>
          <a:prstGeom prst="arc">
            <a:avLst>
              <a:gd name="adj1" fmla="val 8809227"/>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6" name="Freeform 15">
            <a:extLst>
              <a:ext uri="{FF2B5EF4-FFF2-40B4-BE49-F238E27FC236}">
                <a16:creationId xmlns:a16="http://schemas.microsoft.com/office/drawing/2014/main" id="{06988C15-BBA2-244D-A141-64F277624E8C}"/>
              </a:ext>
            </a:extLst>
          </p:cNvPr>
          <p:cNvSpPr/>
          <p:nvPr/>
        </p:nvSpPr>
        <p:spPr bwMode="auto">
          <a:xfrm>
            <a:off x="7563678" y="3744739"/>
            <a:ext cx="2574235" cy="1918252"/>
          </a:xfrm>
          <a:custGeom>
            <a:avLst/>
            <a:gdLst>
              <a:gd name="connsiteX0" fmla="*/ 1630018 w 2574235"/>
              <a:gd name="connsiteY0" fmla="*/ 188843 h 1918252"/>
              <a:gd name="connsiteX1" fmla="*/ 487018 w 2574235"/>
              <a:gd name="connsiteY1" fmla="*/ 0 h 1918252"/>
              <a:gd name="connsiteX2" fmla="*/ 178905 w 2574235"/>
              <a:gd name="connsiteY2" fmla="*/ 447261 h 1918252"/>
              <a:gd name="connsiteX3" fmla="*/ 0 w 2574235"/>
              <a:gd name="connsiteY3" fmla="*/ 1381539 h 1918252"/>
              <a:gd name="connsiteX4" fmla="*/ 1292087 w 2574235"/>
              <a:gd name="connsiteY4" fmla="*/ 1918252 h 1918252"/>
              <a:gd name="connsiteX5" fmla="*/ 2117035 w 2574235"/>
              <a:gd name="connsiteY5" fmla="*/ 1620078 h 1918252"/>
              <a:gd name="connsiteX6" fmla="*/ 2574235 w 2574235"/>
              <a:gd name="connsiteY6" fmla="*/ 1063487 h 1918252"/>
              <a:gd name="connsiteX7" fmla="*/ 2136913 w 2574235"/>
              <a:gd name="connsiteY7" fmla="*/ 477078 h 1918252"/>
              <a:gd name="connsiteX8" fmla="*/ 1630018 w 2574235"/>
              <a:gd name="connsiteY8" fmla="*/ 188843 h 191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235" h="1918252">
                <a:moveTo>
                  <a:pt x="1630018" y="188843"/>
                </a:moveTo>
                <a:lnTo>
                  <a:pt x="487018" y="0"/>
                </a:lnTo>
                <a:lnTo>
                  <a:pt x="178905" y="447261"/>
                </a:lnTo>
                <a:lnTo>
                  <a:pt x="0" y="1381539"/>
                </a:lnTo>
                <a:lnTo>
                  <a:pt x="1292087" y="1918252"/>
                </a:lnTo>
                <a:lnTo>
                  <a:pt x="2117035" y="1620078"/>
                </a:lnTo>
                <a:lnTo>
                  <a:pt x="2574235" y="1063487"/>
                </a:lnTo>
                <a:lnTo>
                  <a:pt x="2136913" y="477078"/>
                </a:lnTo>
                <a:lnTo>
                  <a:pt x="1630018" y="188843"/>
                </a:lnTo>
                <a:close/>
              </a:path>
            </a:pathLst>
          </a:custGeom>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17" name="Straight Connector 16">
            <a:extLst>
              <a:ext uri="{FF2B5EF4-FFF2-40B4-BE49-F238E27FC236}">
                <a16:creationId xmlns:a16="http://schemas.microsoft.com/office/drawing/2014/main" id="{E58849D3-F774-9643-AC56-1B235B509870}"/>
              </a:ext>
            </a:extLst>
          </p:cNvPr>
          <p:cNvCxnSpPr>
            <a:stCxn id="22" idx="5"/>
          </p:cNvCxnSpPr>
          <p:nvPr/>
        </p:nvCxnSpPr>
        <p:spPr bwMode="auto">
          <a:xfrm>
            <a:off x="5732752" y="2755398"/>
            <a:ext cx="2158918" cy="1208002"/>
          </a:xfrm>
          <a:prstGeom prst="line">
            <a:avLst/>
          </a:prstGeom>
          <a:noFill/>
          <a:ln w="28575" cap="flat" cmpd="sng" algn="ctr">
            <a:solidFill>
              <a:schemeClr val="tx1"/>
            </a:solidFill>
            <a:prstDash val="dash"/>
            <a:round/>
            <a:headEnd type="none" w="med" len="med"/>
            <a:tailEnd type="none" w="med" len="med"/>
          </a:ln>
          <a:effectLst/>
        </p:spPr>
      </p:cxnSp>
      <p:cxnSp>
        <p:nvCxnSpPr>
          <p:cNvPr id="18" name="Straight Connector 17">
            <a:extLst>
              <a:ext uri="{FF2B5EF4-FFF2-40B4-BE49-F238E27FC236}">
                <a16:creationId xmlns:a16="http://schemas.microsoft.com/office/drawing/2014/main" id="{2C880E1B-E513-1E4F-AA3C-1483AB52C039}"/>
              </a:ext>
            </a:extLst>
          </p:cNvPr>
          <p:cNvCxnSpPr>
            <a:stCxn id="22" idx="6"/>
          </p:cNvCxnSpPr>
          <p:nvPr/>
        </p:nvCxnSpPr>
        <p:spPr bwMode="auto">
          <a:xfrm flipV="1">
            <a:off x="5749969" y="2606916"/>
            <a:ext cx="3003506" cy="102298"/>
          </a:xfrm>
          <a:prstGeom prst="line">
            <a:avLst/>
          </a:prstGeom>
          <a:noFill/>
          <a:ln w="28575" cap="flat" cmpd="sng" algn="ctr">
            <a:solidFill>
              <a:schemeClr val="tx1"/>
            </a:solidFill>
            <a:prstDash val="dash"/>
            <a:round/>
            <a:headEnd type="none" w="med" len="med"/>
            <a:tailEnd type="none" w="med" len="med"/>
          </a:ln>
          <a:effectLst/>
        </p:spPr>
      </p:cxnSp>
      <p:cxnSp>
        <p:nvCxnSpPr>
          <p:cNvPr id="19" name="Straight Connector 18">
            <a:extLst>
              <a:ext uri="{FF2B5EF4-FFF2-40B4-BE49-F238E27FC236}">
                <a16:creationId xmlns:a16="http://schemas.microsoft.com/office/drawing/2014/main" id="{2026D9CF-FF37-1B4A-ACE6-1013A26B995D}"/>
              </a:ext>
            </a:extLst>
          </p:cNvPr>
          <p:cNvCxnSpPr>
            <a:stCxn id="22" idx="0"/>
          </p:cNvCxnSpPr>
          <p:nvPr/>
        </p:nvCxnSpPr>
        <p:spPr bwMode="auto">
          <a:xfrm flipH="1" flipV="1">
            <a:off x="5443538" y="1759191"/>
            <a:ext cx="247648" cy="884708"/>
          </a:xfrm>
          <a:prstGeom prst="line">
            <a:avLst/>
          </a:prstGeom>
          <a:noFill/>
          <a:ln w="28575" cap="flat" cmpd="sng" algn="ctr">
            <a:solidFill>
              <a:schemeClr val="tx1"/>
            </a:solidFill>
            <a:prstDash val="dash"/>
            <a:round/>
            <a:headEnd type="none" w="med" len="med"/>
            <a:tailEnd type="none" w="med" len="med"/>
          </a:ln>
          <a:effectLst/>
        </p:spPr>
      </p:cxnSp>
      <p:cxnSp>
        <p:nvCxnSpPr>
          <p:cNvPr id="20" name="Straight Connector 19">
            <a:extLst>
              <a:ext uri="{FF2B5EF4-FFF2-40B4-BE49-F238E27FC236}">
                <a16:creationId xmlns:a16="http://schemas.microsoft.com/office/drawing/2014/main" id="{97097286-13F7-DC46-B275-9FB2E3567F48}"/>
              </a:ext>
            </a:extLst>
          </p:cNvPr>
          <p:cNvCxnSpPr>
            <a:stCxn id="22" idx="2"/>
          </p:cNvCxnSpPr>
          <p:nvPr/>
        </p:nvCxnSpPr>
        <p:spPr bwMode="auto">
          <a:xfrm flipH="1" flipV="1">
            <a:off x="3206958" y="2643899"/>
            <a:ext cx="2425445" cy="65315"/>
          </a:xfrm>
          <a:prstGeom prst="line">
            <a:avLst/>
          </a:prstGeom>
          <a:noFill/>
          <a:ln w="28575" cap="flat" cmpd="sng" algn="ctr">
            <a:solidFill>
              <a:schemeClr val="tx1"/>
            </a:solidFill>
            <a:prstDash val="dash"/>
            <a:round/>
            <a:headEnd type="none" w="med" len="med"/>
            <a:tailEnd type="none" w="med" len="med"/>
          </a:ln>
          <a:effectLst/>
        </p:spPr>
      </p:cxnSp>
      <p:cxnSp>
        <p:nvCxnSpPr>
          <p:cNvPr id="21" name="Straight Connector 20">
            <a:extLst>
              <a:ext uri="{FF2B5EF4-FFF2-40B4-BE49-F238E27FC236}">
                <a16:creationId xmlns:a16="http://schemas.microsoft.com/office/drawing/2014/main" id="{14B495B6-A7FE-B641-912F-B1D6F676952A}"/>
              </a:ext>
            </a:extLst>
          </p:cNvPr>
          <p:cNvCxnSpPr>
            <a:endCxn id="22" idx="4"/>
          </p:cNvCxnSpPr>
          <p:nvPr/>
        </p:nvCxnSpPr>
        <p:spPr bwMode="auto">
          <a:xfrm flipV="1">
            <a:off x="5341280" y="2774528"/>
            <a:ext cx="349906" cy="1040252"/>
          </a:xfrm>
          <a:prstGeom prst="line">
            <a:avLst/>
          </a:prstGeom>
          <a:noFill/>
          <a:ln w="28575" cap="flat" cmpd="sng" algn="ctr">
            <a:solidFill>
              <a:schemeClr val="tx1"/>
            </a:solidFill>
            <a:prstDash val="dash"/>
            <a:round/>
            <a:headEnd type="none" w="med" len="med"/>
            <a:tailEnd type="none" w="med" len="med"/>
          </a:ln>
          <a:effectLst/>
        </p:spPr>
      </p:cxnSp>
      <p:sp>
        <p:nvSpPr>
          <p:cNvPr id="22" name="Oval 21">
            <a:extLst>
              <a:ext uri="{FF2B5EF4-FFF2-40B4-BE49-F238E27FC236}">
                <a16:creationId xmlns:a16="http://schemas.microsoft.com/office/drawing/2014/main" id="{791D791C-19AD-EB4B-B037-8CC4C9C0B6A0}"/>
              </a:ext>
            </a:extLst>
          </p:cNvPr>
          <p:cNvSpPr/>
          <p:nvPr/>
        </p:nvSpPr>
        <p:spPr bwMode="auto">
          <a:xfrm>
            <a:off x="5632403" y="2643899"/>
            <a:ext cx="117566" cy="130629"/>
          </a:xfrm>
          <a:prstGeom prst="ellipse">
            <a:avLst/>
          </a:prstGeom>
          <a:solidFill>
            <a:srgbClr val="03F0FF"/>
          </a:solidFill>
          <a:ln>
            <a:solidFill>
              <a:srgbClr val="03F0FF"/>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3" name="Oval 22">
            <a:extLst>
              <a:ext uri="{FF2B5EF4-FFF2-40B4-BE49-F238E27FC236}">
                <a16:creationId xmlns:a16="http://schemas.microsoft.com/office/drawing/2014/main" id="{03A91E85-0F8A-6B41-9413-C6248EB745FF}"/>
              </a:ext>
            </a:extLst>
          </p:cNvPr>
          <p:cNvSpPr/>
          <p:nvPr/>
        </p:nvSpPr>
        <p:spPr bwMode="auto">
          <a:xfrm>
            <a:off x="5356520" y="1618243"/>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Oval 23">
            <a:extLst>
              <a:ext uri="{FF2B5EF4-FFF2-40B4-BE49-F238E27FC236}">
                <a16:creationId xmlns:a16="http://schemas.microsoft.com/office/drawing/2014/main" id="{1B432260-0C2A-A34D-9257-A36194BE5136}"/>
              </a:ext>
            </a:extLst>
          </p:cNvPr>
          <p:cNvSpPr/>
          <p:nvPr/>
        </p:nvSpPr>
        <p:spPr bwMode="auto">
          <a:xfrm>
            <a:off x="8699795" y="2536363"/>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5" name="Oval 24">
            <a:extLst>
              <a:ext uri="{FF2B5EF4-FFF2-40B4-BE49-F238E27FC236}">
                <a16:creationId xmlns:a16="http://schemas.microsoft.com/office/drawing/2014/main" id="{9D68F542-1350-CF4A-A062-8A932741B068}"/>
              </a:ext>
            </a:extLst>
          </p:cNvPr>
          <p:cNvSpPr/>
          <p:nvPr/>
        </p:nvSpPr>
        <p:spPr bwMode="auto">
          <a:xfrm>
            <a:off x="7847583" y="3898085"/>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6" name="Oval 25">
            <a:extLst>
              <a:ext uri="{FF2B5EF4-FFF2-40B4-BE49-F238E27FC236}">
                <a16:creationId xmlns:a16="http://schemas.microsoft.com/office/drawing/2014/main" id="{E5F934FF-2F4B-C547-87AF-6EC110BD8AFE}"/>
              </a:ext>
            </a:extLst>
          </p:cNvPr>
          <p:cNvSpPr/>
          <p:nvPr/>
        </p:nvSpPr>
        <p:spPr bwMode="auto">
          <a:xfrm>
            <a:off x="5282497" y="3767456"/>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7" name="Oval 26">
            <a:extLst>
              <a:ext uri="{FF2B5EF4-FFF2-40B4-BE49-F238E27FC236}">
                <a16:creationId xmlns:a16="http://schemas.microsoft.com/office/drawing/2014/main" id="{D3BC14D7-1AC8-CE47-B3A5-17B71BC7FA44}"/>
              </a:ext>
            </a:extLst>
          </p:cNvPr>
          <p:cNvSpPr/>
          <p:nvPr/>
        </p:nvSpPr>
        <p:spPr bwMode="auto">
          <a:xfrm>
            <a:off x="3123002" y="2562686"/>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402815776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Rectangle 9">
            <a:extLst>
              <a:ext uri="{FF2B5EF4-FFF2-40B4-BE49-F238E27FC236}">
                <a16:creationId xmlns:a16="http://schemas.microsoft.com/office/drawing/2014/main" id="{6E0EFF2C-18B6-3A48-8CC0-6767B0959935}"/>
              </a:ext>
            </a:extLst>
          </p:cNvPr>
          <p:cNvSpPr/>
          <p:nvPr/>
        </p:nvSpPr>
        <p:spPr>
          <a:xfrm>
            <a:off x="682625" y="2147533"/>
            <a:ext cx="3188693" cy="1815882"/>
          </a:xfrm>
          <a:prstGeom prst="rect">
            <a:avLst/>
          </a:prstGeom>
        </p:spPr>
        <p:txBody>
          <a:bodyPr wrap="none">
            <a:spAutoFit/>
          </a:bodyPr>
          <a:lstStyle/>
          <a:p>
            <a:pPr marL="457200" indent="-457200">
              <a:buFont typeface="Arial" panose="020B0604020202020204" pitchFamily="34" charset="0"/>
              <a:buChar char="•"/>
            </a:pPr>
            <a:r>
              <a:rPr lang="en-US" sz="2800" dirty="0" err="1"/>
              <a:t>geodesicLength</a:t>
            </a:r>
            <a:endParaRPr lang="en-US" sz="2800" dirty="0"/>
          </a:p>
          <a:p>
            <a:pPr marL="457200" indent="-457200">
              <a:buFont typeface="Arial" panose="020B0604020202020204" pitchFamily="34" charset="0"/>
              <a:buChar char="•"/>
            </a:pPr>
            <a:r>
              <a:rPr lang="en-US" sz="2800" dirty="0" err="1"/>
              <a:t>planarLength</a:t>
            </a:r>
            <a:endParaRPr lang="en-US" sz="2800" dirty="0"/>
          </a:p>
          <a:p>
            <a:pPr marL="457200" indent="-457200">
              <a:buFont typeface="Arial" panose="020B0604020202020204" pitchFamily="34" charset="0"/>
              <a:buChar char="•"/>
            </a:pPr>
            <a:r>
              <a:rPr lang="en-US" sz="2800" dirty="0" err="1"/>
              <a:t>geodesicArea</a:t>
            </a:r>
            <a:endParaRPr lang="en-US" sz="2800" dirty="0"/>
          </a:p>
          <a:p>
            <a:pPr marL="457200" indent="-457200">
              <a:buFont typeface="Arial" panose="020B0604020202020204" pitchFamily="34" charset="0"/>
              <a:buChar char="•"/>
            </a:pPr>
            <a:r>
              <a:rPr lang="en-US" sz="2800" dirty="0" err="1"/>
              <a:t>planarArea</a:t>
            </a:r>
            <a:endParaRPr lang="en-US" sz="2800" dirty="0"/>
          </a:p>
        </p:txBody>
      </p:sp>
      <p:pic>
        <p:nvPicPr>
          <p:cNvPr id="11" name="Picture 10" descr="Screen Shot 2016-02-18 at 11.49.39 PM.png">
            <a:extLst>
              <a:ext uri="{FF2B5EF4-FFF2-40B4-BE49-F238E27FC236}">
                <a16:creationId xmlns:a16="http://schemas.microsoft.com/office/drawing/2014/main" id="{D374A76F-06B6-254F-9159-8EE868F30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145" y="1500709"/>
            <a:ext cx="7860189" cy="3856582"/>
          </a:xfrm>
          <a:prstGeom prst="rect">
            <a:avLst/>
          </a:prstGeom>
        </p:spPr>
      </p:pic>
      <p:sp>
        <p:nvSpPr>
          <p:cNvPr id="12" name="Title 9">
            <a:extLst>
              <a:ext uri="{FF2B5EF4-FFF2-40B4-BE49-F238E27FC236}">
                <a16:creationId xmlns:a16="http://schemas.microsoft.com/office/drawing/2014/main" id="{C2F3FE4D-04D1-8542-853F-3134F8611E76}"/>
              </a:ext>
            </a:extLst>
          </p:cNvPr>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3600" dirty="0"/>
              <a:t>Operations: Measurement</a:t>
            </a:r>
          </a:p>
        </p:txBody>
      </p:sp>
    </p:spTree>
    <p:extLst>
      <p:ext uri="{BB962C8B-B14F-4D97-AF65-F5344CB8AC3E}">
        <p14:creationId xmlns:p14="http://schemas.microsoft.com/office/powerpoint/2010/main" val="160984546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BBBCF88-B562-0345-84E6-450BC6E22529}"/>
              </a:ext>
            </a:extLst>
          </p:cNvPr>
          <p:cNvSpPr/>
          <p:nvPr/>
        </p:nvSpPr>
        <p:spPr bwMode="auto">
          <a:xfrm>
            <a:off x="0" y="1"/>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 name="Picture 2"/>
          <p:cNvPicPr>
            <a:picLocks noChangeAspect="1"/>
          </p:cNvPicPr>
          <p:nvPr/>
        </p:nvPicPr>
        <p:blipFill rotWithShape="1">
          <a:blip r:embed="rId3">
            <a:alphaModFix amt="90000"/>
            <a:extLst>
              <a:ext uri="{28A0092B-C50C-407E-A947-70E740481C1C}">
                <a14:useLocalDpi xmlns:a14="http://schemas.microsoft.com/office/drawing/2010/main" val="0"/>
              </a:ext>
            </a:extLst>
          </a:blip>
          <a:srcRect t="-1" b="10621"/>
          <a:stretch/>
        </p:blipFill>
        <p:spPr>
          <a:xfrm>
            <a:off x="2" y="3963415"/>
            <a:ext cx="12191998" cy="2894585"/>
          </a:xfrm>
          <a:prstGeom prst="rect">
            <a:avLst/>
          </a:prstGeom>
        </p:spPr>
      </p:pic>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itle 9">
            <a:extLst>
              <a:ext uri="{FF2B5EF4-FFF2-40B4-BE49-F238E27FC236}">
                <a16:creationId xmlns:a16="http://schemas.microsoft.com/office/drawing/2014/main" id="{3103FA9C-F2AA-BF42-ADC0-9FE217512A49}"/>
              </a:ext>
            </a:extLst>
          </p:cNvPr>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3600" dirty="0"/>
              <a:t>Operations: Buffering</a:t>
            </a:r>
          </a:p>
        </p:txBody>
      </p:sp>
      <p:sp>
        <p:nvSpPr>
          <p:cNvPr id="11" name="Text Placeholder 10">
            <a:extLst>
              <a:ext uri="{FF2B5EF4-FFF2-40B4-BE49-F238E27FC236}">
                <a16:creationId xmlns:a16="http://schemas.microsoft.com/office/drawing/2014/main" id="{67B0CC71-0518-344F-ABFF-16E54BA007E5}"/>
              </a:ext>
            </a:extLst>
          </p:cNvPr>
          <p:cNvSpPr txBox="1">
            <a:spLocks/>
          </p:cNvSpPr>
          <p:nvPr/>
        </p:nvSpPr>
        <p:spPr>
          <a:xfrm>
            <a:off x="3787356" y="1184872"/>
            <a:ext cx="4617034" cy="369332"/>
          </a:xfrm>
          <a:prstGeom prst="rect">
            <a:avLst/>
          </a:prstGeom>
          <a:noFill/>
        </p:spPr>
        <p:txBody>
          <a:bodyPr vert="horz" wrap="square"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a:t>Planar and Geodesic Buffering</a:t>
            </a:r>
          </a:p>
        </p:txBody>
      </p:sp>
      <p:pic>
        <p:nvPicPr>
          <p:cNvPr id="12" name="Picture 11">
            <a:extLst>
              <a:ext uri="{FF2B5EF4-FFF2-40B4-BE49-F238E27FC236}">
                <a16:creationId xmlns:a16="http://schemas.microsoft.com/office/drawing/2014/main" id="{B57AF648-AE26-DD40-B7A7-89358D708E98}"/>
              </a:ext>
            </a:extLst>
          </p:cNvPr>
          <p:cNvPicPr>
            <a:picLocks noChangeAspect="1"/>
          </p:cNvPicPr>
          <p:nvPr/>
        </p:nvPicPr>
        <p:blipFill>
          <a:blip r:embed="rId4"/>
          <a:stretch>
            <a:fillRect/>
          </a:stretch>
        </p:blipFill>
        <p:spPr>
          <a:xfrm>
            <a:off x="6347790" y="1853753"/>
            <a:ext cx="4813853" cy="3712874"/>
          </a:xfrm>
          <a:prstGeom prst="rect">
            <a:avLst/>
          </a:prstGeom>
        </p:spPr>
      </p:pic>
      <p:pic>
        <p:nvPicPr>
          <p:cNvPr id="13" name="Picture 12">
            <a:extLst>
              <a:ext uri="{FF2B5EF4-FFF2-40B4-BE49-F238E27FC236}">
                <a16:creationId xmlns:a16="http://schemas.microsoft.com/office/drawing/2014/main" id="{13EDF16E-4568-C845-9B8D-87ABEE2A4D8E}"/>
              </a:ext>
            </a:extLst>
          </p:cNvPr>
          <p:cNvPicPr>
            <a:picLocks noChangeAspect="1"/>
          </p:cNvPicPr>
          <p:nvPr/>
        </p:nvPicPr>
        <p:blipFill>
          <a:blip r:embed="rId5"/>
          <a:stretch>
            <a:fillRect/>
          </a:stretch>
        </p:blipFill>
        <p:spPr>
          <a:xfrm>
            <a:off x="749400" y="1853753"/>
            <a:ext cx="4848991" cy="3689450"/>
          </a:xfrm>
          <a:prstGeom prst="rect">
            <a:avLst/>
          </a:prstGeom>
        </p:spPr>
      </p:pic>
    </p:spTree>
    <p:extLst>
      <p:ext uri="{BB962C8B-B14F-4D97-AF65-F5344CB8AC3E}">
        <p14:creationId xmlns:p14="http://schemas.microsoft.com/office/powerpoint/2010/main" val="893408904"/>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mso-contentType ?>
<FormTemplates xmlns="http://schemas.microsoft.com/sharepoint/v3/contenttype/forms">
  <Display>DocumentLibraryForm</Display>
  <Edit>DocumentLibraryForm</Edit>
  <New>DocumentLibraryForm</New>
</FormTemplates>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10.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11.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12.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13.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14.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15.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16.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7.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18.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19.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2.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0.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21.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22.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23.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24.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5.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26.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27.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28.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29.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0.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31.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32.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33.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34.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35.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36.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38.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39.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4.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40.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1.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42.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43.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44.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45.xml><?xml version="1.0" encoding="utf-8"?>
<ds:datastoreItem xmlns:ds="http://schemas.openxmlformats.org/officeDocument/2006/customXml" ds:itemID="{81E133DB-697E-4C10-B192-8899027B1EC6}">
  <ds:schemaRefs>
    <ds:schemaRef ds:uri="http://schemas.microsoft.com/office/2006/metadata/properties"/>
    <ds:schemaRef ds:uri="http://schemas.microsoft.com/office/infopath/2007/PartnerControls"/>
    <ds:schemaRef ds:uri="http://schemas.microsoft.com/sharepoint/v3"/>
  </ds:schemaRefs>
</ds:datastoreItem>
</file>

<file path=customXml/itemProps46.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47.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8.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49.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5.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50.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51.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52.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3.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54.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55.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6.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57.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58.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59.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6.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60.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1.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62.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6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64.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65.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66.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67.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68.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7.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8.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9.xml><?xml version="1.0" encoding="utf-8"?>
<ds:datastoreItem xmlns:ds="http://schemas.openxmlformats.org/officeDocument/2006/customXml" ds:itemID="{94844715-80D4-4BDB-8DF0-52D9314E2485}">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2793</Words>
  <Application>Microsoft Macintosh PowerPoint</Application>
  <PresentationFormat>Widescreen</PresentationFormat>
  <Paragraphs>525</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ＭＳ Ｐゴシック</vt:lpstr>
      <vt:lpstr>Arial</vt:lpstr>
      <vt:lpstr>Avenir LT Std 55 Roman</vt:lpstr>
      <vt:lpstr>Avenir LT Std 65 Medium</vt:lpstr>
      <vt:lpstr>Calibri</vt:lpstr>
      <vt:lpstr>Lucida Grande</vt:lpstr>
      <vt:lpstr>Esri_Corporate_Template-Dark</vt:lpstr>
      <vt:lpstr>Building Interactive Web Apps Using the JavaScript API's Geometry Engine</vt:lpstr>
      <vt:lpstr>Session Goals</vt:lpstr>
      <vt:lpstr>Geometry</vt:lpstr>
      <vt:lpstr>Operations: Geometry Operations</vt:lpstr>
      <vt:lpstr>Operations: Overlay</vt:lpstr>
      <vt:lpstr>Operations: Topological correctness</vt:lpstr>
      <vt:lpstr>Operations: Nearest vertices/coordinates</vt:lpstr>
      <vt:lpstr>PowerPoint Presentation</vt:lpstr>
      <vt:lpstr>PowerPoint Presentation</vt:lpstr>
      <vt:lpstr>PowerPoint Presentation</vt:lpstr>
      <vt:lpstr>I can do this already…</vt:lpstr>
      <vt:lpstr>User Experience: Interactivity</vt:lpstr>
      <vt:lpstr>User Experience: Interactivity</vt:lpstr>
      <vt:lpstr>Demo</vt:lpstr>
      <vt:lpstr>Writing Apps with Geometry Engine</vt:lpstr>
      <vt:lpstr>Geometry Engine : Writing Code</vt:lpstr>
      <vt:lpstr>Geometry Service : Code Comparison </vt:lpstr>
      <vt:lpstr>PowerPoint Presentation</vt:lpstr>
      <vt:lpstr>Building Analysis Apps</vt:lpstr>
      <vt:lpstr>Synchronous versus Asynchronous</vt:lpstr>
      <vt:lpstr>Geometry Engine Async</vt:lpstr>
      <vt:lpstr>Asynchronous Patterns</vt:lpstr>
      <vt:lpstr>Geometry Engine internals</vt:lpstr>
      <vt:lpstr>Spatial Tolerance</vt:lpstr>
      <vt:lpstr>Spatial Tolerance</vt:lpstr>
      <vt:lpstr>PowerPoint Presentation</vt:lpstr>
      <vt:lpstr>Coordinate Systems</vt:lpstr>
      <vt:lpstr>When to use the Geometry Engine</vt:lpstr>
      <vt:lpstr>Geometry Engine: Trade-offs</vt:lpstr>
      <vt:lpstr>GeometryEngine Resources</vt:lpstr>
      <vt:lpstr>Resources</vt:lpstr>
      <vt:lpstr>Please Take Our Survey! </vt:lpstr>
      <vt:lpstr>PowerPoint Presentation</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2018-03-08T23:22:11Z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